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1"/>
  </p:handoutMasterIdLst>
  <p:sldIdLst>
    <p:sldId id="256" r:id="rId2"/>
    <p:sldId id="257" r:id="rId3"/>
    <p:sldId id="263" r:id="rId4"/>
    <p:sldId id="259" r:id="rId5"/>
    <p:sldId id="260" r:id="rId6"/>
    <p:sldId id="261" r:id="rId7"/>
    <p:sldId id="318" r:id="rId8"/>
    <p:sldId id="319" r:id="rId9"/>
    <p:sldId id="320" r:id="rId10"/>
    <p:sldId id="262" r:id="rId11"/>
    <p:sldId id="265" r:id="rId12"/>
    <p:sldId id="266" r:id="rId13"/>
    <p:sldId id="314" r:id="rId14"/>
    <p:sldId id="321" r:id="rId15"/>
    <p:sldId id="268" r:id="rId16"/>
    <p:sldId id="271" r:id="rId17"/>
    <p:sldId id="305" r:id="rId18"/>
    <p:sldId id="306" r:id="rId19"/>
    <p:sldId id="307" r:id="rId20"/>
    <p:sldId id="308" r:id="rId21"/>
    <p:sldId id="310" r:id="rId22"/>
    <p:sldId id="311" r:id="rId23"/>
    <p:sldId id="316" r:id="rId24"/>
    <p:sldId id="324" r:id="rId25"/>
    <p:sldId id="312" r:id="rId26"/>
    <p:sldId id="317" r:id="rId27"/>
    <p:sldId id="323" r:id="rId28"/>
    <p:sldId id="325" r:id="rId29"/>
    <p:sldId id="322" r:id="rId3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2190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DB454-8D6E-439D-8B10-3BC066E70400}" type="doc">
      <dgm:prSet loTypeId="urn:microsoft.com/office/officeart/2005/8/layout/vList6" loCatId="process" qsTypeId="urn:microsoft.com/office/officeart/2005/8/quickstyle/3d8" qsCatId="3D" csTypeId="urn:microsoft.com/office/officeart/2005/8/colors/colorful4" csCatId="colorful" phldr="1"/>
      <dgm:spPr/>
      <dgm:t>
        <a:bodyPr/>
        <a:lstStyle/>
        <a:p>
          <a:endParaRPr lang="fr-FR"/>
        </a:p>
      </dgm:t>
    </dgm:pt>
    <dgm:pt modelId="{764112A0-E429-4547-9C13-83A582349E0D}">
      <dgm:prSet phldrT="[Texte]"/>
      <dgm:spPr>
        <a:solidFill>
          <a:schemeClr val="accent3">
            <a:lumMod val="60000"/>
            <a:lumOff val="40000"/>
          </a:schemeClr>
        </a:solidFill>
      </dgm:spPr>
      <dgm:t>
        <a:bodyPr/>
        <a:lstStyle/>
        <a:p>
          <a:r>
            <a:rPr lang="fr-FR" dirty="0" smtClean="0"/>
            <a:t>Mr Julien LAROCHE</a:t>
          </a:r>
        </a:p>
        <a:p>
          <a:r>
            <a:rPr lang="fr-FR" dirty="0" smtClean="0"/>
            <a:t>Responsable Administratif et comptable de l’ADAS 76</a:t>
          </a:r>
          <a:endParaRPr lang="fr-FR" dirty="0"/>
        </a:p>
      </dgm:t>
    </dgm:pt>
    <dgm:pt modelId="{3708CB8B-3290-4E3A-B31E-B6CE080038E1}" type="parTrans" cxnId="{DAAC9A2D-9917-40AC-B5E0-C8F7A22EE6F3}">
      <dgm:prSet/>
      <dgm:spPr/>
      <dgm:t>
        <a:bodyPr/>
        <a:lstStyle/>
        <a:p>
          <a:endParaRPr lang="fr-FR"/>
        </a:p>
      </dgm:t>
    </dgm:pt>
    <dgm:pt modelId="{5383F564-9331-4883-A73C-1CDB0964DCC8}" type="sibTrans" cxnId="{DAAC9A2D-9917-40AC-B5E0-C8F7A22EE6F3}">
      <dgm:prSet/>
      <dgm:spPr/>
      <dgm:t>
        <a:bodyPr/>
        <a:lstStyle/>
        <a:p>
          <a:endParaRPr lang="fr-FR"/>
        </a:p>
      </dgm:t>
    </dgm:pt>
    <dgm:pt modelId="{88259AE3-7AD0-4ADF-9E25-62D30A1C2005}">
      <dgm:prSet phldrT="[Texte]" custT="1"/>
      <dgm:spPr/>
      <dgm:t>
        <a:bodyPr/>
        <a:lstStyle/>
        <a:p>
          <a:r>
            <a:rPr lang="fr-FR" sz="2400" dirty="0" smtClean="0"/>
            <a:t>Relation entre les  collectivités et l’ ADAS</a:t>
          </a:r>
          <a:endParaRPr lang="fr-FR" sz="2400" dirty="0"/>
        </a:p>
      </dgm:t>
    </dgm:pt>
    <dgm:pt modelId="{4F3569F9-CF92-4C55-81F2-042F25A89D7B}" type="parTrans" cxnId="{29AE19FE-100C-40F1-816F-C60988421280}">
      <dgm:prSet/>
      <dgm:spPr/>
      <dgm:t>
        <a:bodyPr/>
        <a:lstStyle/>
        <a:p>
          <a:endParaRPr lang="fr-FR"/>
        </a:p>
      </dgm:t>
    </dgm:pt>
    <dgm:pt modelId="{CF2F571F-1CE8-40CF-9B0A-94E641E2A5D8}" type="sibTrans" cxnId="{29AE19FE-100C-40F1-816F-C60988421280}">
      <dgm:prSet/>
      <dgm:spPr/>
      <dgm:t>
        <a:bodyPr/>
        <a:lstStyle/>
        <a:p>
          <a:endParaRPr lang="fr-FR"/>
        </a:p>
      </dgm:t>
    </dgm:pt>
    <dgm:pt modelId="{AD77ECBE-93EC-4552-A89D-7D9B3863EE75}">
      <dgm:prSet phldrT="[Texte]" custT="1"/>
      <dgm:spPr/>
      <dgm:t>
        <a:bodyPr/>
        <a:lstStyle/>
        <a:p>
          <a:r>
            <a:rPr lang="fr-FR" sz="2400" dirty="0" smtClean="0"/>
            <a:t>Traitements des prestations…</a:t>
          </a:r>
          <a:endParaRPr lang="fr-FR" sz="2400" dirty="0"/>
        </a:p>
      </dgm:t>
    </dgm:pt>
    <dgm:pt modelId="{E4F70B1A-2C93-41CF-9FD8-EF17E8309222}" type="parTrans" cxnId="{E34BD097-259D-4530-9F9D-AAB2F1AE8BFC}">
      <dgm:prSet/>
      <dgm:spPr/>
      <dgm:t>
        <a:bodyPr/>
        <a:lstStyle/>
        <a:p>
          <a:endParaRPr lang="fr-FR"/>
        </a:p>
      </dgm:t>
    </dgm:pt>
    <dgm:pt modelId="{3F62175B-D6D8-42B0-8336-0325A04E90ED}" type="sibTrans" cxnId="{E34BD097-259D-4530-9F9D-AAB2F1AE8BFC}">
      <dgm:prSet/>
      <dgm:spPr/>
      <dgm:t>
        <a:bodyPr/>
        <a:lstStyle/>
        <a:p>
          <a:endParaRPr lang="fr-FR"/>
        </a:p>
      </dgm:t>
    </dgm:pt>
    <dgm:pt modelId="{3F37EF04-8DDD-437F-B4D3-0B50759AF997}">
      <dgm:prSet phldrT="[Texte]" custT="1"/>
      <dgm:spPr/>
      <dgm:t>
        <a:bodyPr/>
        <a:lstStyle/>
        <a:p>
          <a:r>
            <a:rPr lang="fr-FR" sz="2400" dirty="0" smtClean="0"/>
            <a:t>Evolution vers la prospection</a:t>
          </a:r>
          <a:endParaRPr lang="fr-FR" sz="2400" dirty="0"/>
        </a:p>
      </dgm:t>
    </dgm:pt>
    <dgm:pt modelId="{6C69EF8F-F72F-48E4-A8AE-EF30FA99BEC3}" type="parTrans" cxnId="{4DEBB51E-3FCA-416E-A332-BBE7B3DD8FF5}">
      <dgm:prSet/>
      <dgm:spPr/>
      <dgm:t>
        <a:bodyPr/>
        <a:lstStyle/>
        <a:p>
          <a:endParaRPr lang="fr-FR"/>
        </a:p>
      </dgm:t>
    </dgm:pt>
    <dgm:pt modelId="{1584380E-CA4C-41BF-9733-937846379B7F}" type="sibTrans" cxnId="{4DEBB51E-3FCA-416E-A332-BBE7B3DD8FF5}">
      <dgm:prSet/>
      <dgm:spPr/>
      <dgm:t>
        <a:bodyPr/>
        <a:lstStyle/>
        <a:p>
          <a:endParaRPr lang="fr-FR"/>
        </a:p>
      </dgm:t>
    </dgm:pt>
    <dgm:pt modelId="{448924CF-585C-41AB-A652-E0B68D3818AD}" type="pres">
      <dgm:prSet presAssocID="{993DB454-8D6E-439D-8B10-3BC066E70400}" presName="Name0" presStyleCnt="0">
        <dgm:presLayoutVars>
          <dgm:dir/>
          <dgm:animLvl val="lvl"/>
          <dgm:resizeHandles/>
        </dgm:presLayoutVars>
      </dgm:prSet>
      <dgm:spPr/>
      <dgm:t>
        <a:bodyPr/>
        <a:lstStyle/>
        <a:p>
          <a:endParaRPr lang="fr-FR"/>
        </a:p>
      </dgm:t>
    </dgm:pt>
    <dgm:pt modelId="{D3E61729-FEDC-419B-AEED-1D62B281BF47}" type="pres">
      <dgm:prSet presAssocID="{764112A0-E429-4547-9C13-83A582349E0D}" presName="linNode" presStyleCnt="0"/>
      <dgm:spPr/>
    </dgm:pt>
    <dgm:pt modelId="{63669280-4366-4066-A8E9-72E41C91CCAA}" type="pres">
      <dgm:prSet presAssocID="{764112A0-E429-4547-9C13-83A582349E0D}" presName="parentShp" presStyleLbl="node1" presStyleIdx="0" presStyleCnt="1">
        <dgm:presLayoutVars>
          <dgm:bulletEnabled val="1"/>
        </dgm:presLayoutVars>
      </dgm:prSet>
      <dgm:spPr/>
      <dgm:t>
        <a:bodyPr/>
        <a:lstStyle/>
        <a:p>
          <a:endParaRPr lang="fr-FR"/>
        </a:p>
      </dgm:t>
    </dgm:pt>
    <dgm:pt modelId="{A1E6469E-10A5-4826-A98B-2144B0FBB8ED}" type="pres">
      <dgm:prSet presAssocID="{764112A0-E429-4547-9C13-83A582349E0D}" presName="childShp" presStyleLbl="bgAccFollowNode1" presStyleIdx="0" presStyleCnt="1">
        <dgm:presLayoutVars>
          <dgm:bulletEnabled val="1"/>
        </dgm:presLayoutVars>
      </dgm:prSet>
      <dgm:spPr>
        <a:prstGeom prst="flowChartDocument">
          <a:avLst/>
        </a:prstGeom>
      </dgm:spPr>
      <dgm:t>
        <a:bodyPr/>
        <a:lstStyle/>
        <a:p>
          <a:endParaRPr lang="fr-FR"/>
        </a:p>
      </dgm:t>
    </dgm:pt>
  </dgm:ptLst>
  <dgm:cxnLst>
    <dgm:cxn modelId="{9F1F6461-6EC4-44AB-911C-A7E5492061BC}" type="presOf" srcId="{AD77ECBE-93EC-4552-A89D-7D9B3863EE75}" destId="{A1E6469E-10A5-4826-A98B-2144B0FBB8ED}" srcOrd="0" destOrd="1" presId="urn:microsoft.com/office/officeart/2005/8/layout/vList6"/>
    <dgm:cxn modelId="{DAAC9A2D-9917-40AC-B5E0-C8F7A22EE6F3}" srcId="{993DB454-8D6E-439D-8B10-3BC066E70400}" destId="{764112A0-E429-4547-9C13-83A582349E0D}" srcOrd="0" destOrd="0" parTransId="{3708CB8B-3290-4E3A-B31E-B6CE080038E1}" sibTransId="{5383F564-9331-4883-A73C-1CDB0964DCC8}"/>
    <dgm:cxn modelId="{4DEBB51E-3FCA-416E-A332-BBE7B3DD8FF5}" srcId="{764112A0-E429-4547-9C13-83A582349E0D}" destId="{3F37EF04-8DDD-437F-B4D3-0B50759AF997}" srcOrd="2" destOrd="0" parTransId="{6C69EF8F-F72F-48E4-A8AE-EF30FA99BEC3}" sibTransId="{1584380E-CA4C-41BF-9733-937846379B7F}"/>
    <dgm:cxn modelId="{6FF213E3-172B-4270-9566-37DBC35FA60E}" type="presOf" srcId="{993DB454-8D6E-439D-8B10-3BC066E70400}" destId="{448924CF-585C-41AB-A652-E0B68D3818AD}" srcOrd="0" destOrd="0" presId="urn:microsoft.com/office/officeart/2005/8/layout/vList6"/>
    <dgm:cxn modelId="{29AE19FE-100C-40F1-816F-C60988421280}" srcId="{764112A0-E429-4547-9C13-83A582349E0D}" destId="{88259AE3-7AD0-4ADF-9E25-62D30A1C2005}" srcOrd="0" destOrd="0" parTransId="{4F3569F9-CF92-4C55-81F2-042F25A89D7B}" sibTransId="{CF2F571F-1CE8-40CF-9B0A-94E641E2A5D8}"/>
    <dgm:cxn modelId="{E34BD097-259D-4530-9F9D-AAB2F1AE8BFC}" srcId="{764112A0-E429-4547-9C13-83A582349E0D}" destId="{AD77ECBE-93EC-4552-A89D-7D9B3863EE75}" srcOrd="1" destOrd="0" parTransId="{E4F70B1A-2C93-41CF-9FD8-EF17E8309222}" sibTransId="{3F62175B-D6D8-42B0-8336-0325A04E90ED}"/>
    <dgm:cxn modelId="{A8AA0BAE-475A-4467-A9F2-743CE2358C42}" type="presOf" srcId="{764112A0-E429-4547-9C13-83A582349E0D}" destId="{63669280-4366-4066-A8E9-72E41C91CCAA}" srcOrd="0" destOrd="0" presId="urn:microsoft.com/office/officeart/2005/8/layout/vList6"/>
    <dgm:cxn modelId="{AB1C182E-6FBB-483E-81E3-3AF5D8484E21}" type="presOf" srcId="{3F37EF04-8DDD-437F-B4D3-0B50759AF997}" destId="{A1E6469E-10A5-4826-A98B-2144B0FBB8ED}" srcOrd="0" destOrd="2" presId="urn:microsoft.com/office/officeart/2005/8/layout/vList6"/>
    <dgm:cxn modelId="{C5AFD9B5-C5A9-41F0-A504-96BF361A7A07}" type="presOf" srcId="{88259AE3-7AD0-4ADF-9E25-62D30A1C2005}" destId="{A1E6469E-10A5-4826-A98B-2144B0FBB8ED}" srcOrd="0" destOrd="0" presId="urn:microsoft.com/office/officeart/2005/8/layout/vList6"/>
    <dgm:cxn modelId="{93D3CC58-8E12-4EC7-A349-BBB0EC3E6816}" type="presParOf" srcId="{448924CF-585C-41AB-A652-E0B68D3818AD}" destId="{D3E61729-FEDC-419B-AEED-1D62B281BF47}" srcOrd="0" destOrd="0" presId="urn:microsoft.com/office/officeart/2005/8/layout/vList6"/>
    <dgm:cxn modelId="{11A646E3-79B3-4947-88A0-1FF57EC07967}" type="presParOf" srcId="{D3E61729-FEDC-419B-AEED-1D62B281BF47}" destId="{63669280-4366-4066-A8E9-72E41C91CCAA}" srcOrd="0" destOrd="0" presId="urn:microsoft.com/office/officeart/2005/8/layout/vList6"/>
    <dgm:cxn modelId="{D68CD225-4975-46AB-9FE0-DE815D47A6B8}" type="presParOf" srcId="{D3E61729-FEDC-419B-AEED-1D62B281BF47}" destId="{A1E6469E-10A5-4826-A98B-2144B0FBB8E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6469E-10A5-4826-A98B-2144B0FBB8ED}">
      <dsp:nvSpPr>
        <dsp:cNvPr id="0" name=""/>
        <dsp:cNvSpPr/>
      </dsp:nvSpPr>
      <dsp:spPr>
        <a:xfrm>
          <a:off x="1977548" y="0"/>
          <a:ext cx="2966323" cy="3271912"/>
        </a:xfrm>
        <a:prstGeom prst="flowChartDocument">
          <a:avLst/>
        </a:prstGeom>
        <a:solidFill>
          <a:schemeClr val="accent4">
            <a:tint val="40000"/>
            <a:alpha val="90000"/>
            <a:hueOff val="0"/>
            <a:satOff val="0"/>
            <a:lumOff val="0"/>
            <a:alphaOff val="0"/>
          </a:schemeClr>
        </a:solidFill>
        <a:ln>
          <a:noFill/>
        </a:ln>
        <a:effectLst>
          <a:glow rad="63500">
            <a:schemeClr val="accent4">
              <a:tint val="40000"/>
              <a:alpha val="90000"/>
              <a:hueOff val="0"/>
              <a:satOff val="0"/>
              <a:lumOff val="0"/>
              <a:alphaOff val="0"/>
              <a:alpha val="45000"/>
              <a:satMod val="120000"/>
            </a:schemeClr>
          </a:glow>
        </a:effectLst>
        <a:scene3d>
          <a:camera prst="orthographicFront" fov="0">
            <a:rot lat="0" lon="0" rev="0"/>
          </a:camera>
          <a:lightRig rig="brightRoom" dir="tl">
            <a:rot lat="0" lon="0" rev="8700000"/>
          </a:lightRig>
        </a:scene3d>
        <a:sp3d z="-152400" extrusionH="63500" prstMaterial="matte">
          <a:bevelT w="44450" h="63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Relation entre les  collectivités et l’ ADAS</a:t>
          </a:r>
          <a:endParaRPr lang="fr-FR" sz="2400" kern="1200" dirty="0"/>
        </a:p>
        <a:p>
          <a:pPr marL="228600" lvl="1" indent="-228600" algn="l" defTabSz="1066800">
            <a:lnSpc>
              <a:spcPct val="90000"/>
            </a:lnSpc>
            <a:spcBef>
              <a:spcPct val="0"/>
            </a:spcBef>
            <a:spcAft>
              <a:spcPct val="15000"/>
            </a:spcAft>
            <a:buChar char="••"/>
          </a:pPr>
          <a:r>
            <a:rPr lang="fr-FR" sz="2400" kern="1200" dirty="0" smtClean="0"/>
            <a:t>Traitements des prestations…</a:t>
          </a:r>
          <a:endParaRPr lang="fr-FR" sz="2400" kern="1200" dirty="0"/>
        </a:p>
        <a:p>
          <a:pPr marL="228600" lvl="1" indent="-228600" algn="l" defTabSz="1066800">
            <a:lnSpc>
              <a:spcPct val="90000"/>
            </a:lnSpc>
            <a:spcBef>
              <a:spcPct val="0"/>
            </a:spcBef>
            <a:spcAft>
              <a:spcPct val="15000"/>
            </a:spcAft>
            <a:buChar char="••"/>
          </a:pPr>
          <a:r>
            <a:rPr lang="fr-FR" sz="2400" kern="1200" dirty="0" smtClean="0"/>
            <a:t>Evolution vers la prospection</a:t>
          </a:r>
          <a:endParaRPr lang="fr-FR" sz="2400" kern="1200" dirty="0"/>
        </a:p>
      </dsp:txBody>
      <dsp:txXfrm>
        <a:off x="1977548" y="0"/>
        <a:ext cx="2966323" cy="3271912"/>
      </dsp:txXfrm>
    </dsp:sp>
    <dsp:sp modelId="{63669280-4366-4066-A8E9-72E41C91CCAA}">
      <dsp:nvSpPr>
        <dsp:cNvPr id="0" name=""/>
        <dsp:cNvSpPr/>
      </dsp:nvSpPr>
      <dsp:spPr>
        <a:xfrm>
          <a:off x="0" y="0"/>
          <a:ext cx="1977548" cy="3271912"/>
        </a:xfrm>
        <a:prstGeom prst="roundRect">
          <a:avLst/>
        </a:prstGeom>
        <a:solidFill>
          <a:schemeClr val="accent3">
            <a:lumMod val="60000"/>
            <a:lumOff val="40000"/>
          </a:schemeClr>
        </a:solidFill>
        <a:ln>
          <a:noFill/>
        </a:ln>
        <a:effectLst>
          <a:glow rad="63500">
            <a:schemeClr val="accent4">
              <a:hueOff val="0"/>
              <a:satOff val="0"/>
              <a:lumOff val="0"/>
              <a:alphaOff val="0"/>
              <a:alpha val="45000"/>
              <a:satMod val="120000"/>
            </a:schemeClr>
          </a:glo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FR" sz="2300" kern="1200" dirty="0" smtClean="0"/>
            <a:t>Mr Julien LAROCHE</a:t>
          </a:r>
        </a:p>
        <a:p>
          <a:pPr lvl="0" algn="ctr" defTabSz="1022350">
            <a:lnSpc>
              <a:spcPct val="90000"/>
            </a:lnSpc>
            <a:spcBef>
              <a:spcPct val="0"/>
            </a:spcBef>
            <a:spcAft>
              <a:spcPct val="35000"/>
            </a:spcAft>
          </a:pPr>
          <a:r>
            <a:rPr lang="fr-FR" sz="2300" kern="1200" dirty="0" smtClean="0"/>
            <a:t>Responsable Administratif et comptable de l’ADAS 76</a:t>
          </a:r>
          <a:endParaRPr lang="fr-FR" sz="2300" kern="1200" dirty="0"/>
        </a:p>
      </dsp:txBody>
      <dsp:txXfrm>
        <a:off x="0" y="0"/>
        <a:ext cx="1977548" cy="327191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CE26350-0B11-471D-8D63-FAC524C55192}" type="datetimeFigureOut">
              <a:rPr lang="fr-FR" smtClean="0"/>
              <a:pPr/>
              <a:t>17/11/2016</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155CB3D-9278-4380-92BF-FCD7736254C8}"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17" name="Espace réservé du pied de page 16"/>
          <p:cNvSpPr>
            <a:spLocks noGrp="1"/>
          </p:cNvSpPr>
          <p:nvPr>
            <p:ph type="ftr" sz="quarter" idx="11"/>
          </p:nvPr>
        </p:nvSpPr>
        <p:spPr/>
        <p:txBody>
          <a:bodyPr/>
          <a:lstStyle>
            <a:extLst/>
          </a:lstStyle>
          <a:p>
            <a:endParaRPr lang="fr-FR" dirty="0"/>
          </a:p>
        </p:txBody>
      </p:sp>
      <p:sp>
        <p:nvSpPr>
          <p:cNvPr id="29" name="Espace réservé du numéro de diapositive 28"/>
          <p:cNvSpPr>
            <a:spLocks noGrp="1"/>
          </p:cNvSpPr>
          <p:nvPr>
            <p:ph type="sldNum" sz="quarter" idx="12"/>
          </p:nvPr>
        </p:nvSpPr>
        <p:spPr/>
        <p:txBody>
          <a:bodyPr/>
          <a:lstStyle>
            <a:extLst/>
          </a:lstStyle>
          <a:p>
            <a:fld id="{8E0E67BE-8629-4400-A0B3-953D4F732049}" type="slidenum">
              <a:rPr lang="fr-FR" smtClean="0"/>
              <a:pPr/>
              <a:t>‹N°›</a:t>
            </a:fld>
            <a:endParaRPr lang="fr-FR"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8E0E67BE-8629-4400-A0B3-953D4F732049}" type="slidenum">
              <a:rPr lang="fr-FR" smtClean="0"/>
              <a:pPr/>
              <a:t>‹N°›</a:t>
            </a:fld>
            <a:endParaRPr lang="fr-FR"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8E0E67BE-8629-4400-A0B3-953D4F732049}" type="slidenum">
              <a:rPr lang="fr-FR" smtClean="0"/>
              <a:pPr/>
              <a:t>‹N°›</a:t>
            </a:fld>
            <a:endParaRPr lang="fr-FR"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8E0E67BE-8629-4400-A0B3-953D4F732049}" type="slidenum">
              <a:rPr lang="fr-FR" smtClean="0"/>
              <a:pPr/>
              <a:t>‹N°›</a:t>
            </a:fld>
            <a:endParaRPr lang="fr-FR"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8E0E67BE-8629-4400-A0B3-953D4F732049}" type="slidenum">
              <a:rPr lang="fr-FR" smtClean="0"/>
              <a:pPr/>
              <a:t>‹N°›</a:t>
            </a:fld>
            <a:endParaRPr lang="fr-FR"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8E0E67BE-8629-4400-A0B3-953D4F732049}" type="slidenum">
              <a:rPr lang="fr-FR" smtClean="0"/>
              <a:pPr/>
              <a:t>‹N°›</a:t>
            </a:fld>
            <a:endParaRPr lang="fr-FR"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8E0E67BE-8629-4400-A0B3-953D4F732049}" type="slidenum">
              <a:rPr lang="fr-FR" smtClean="0"/>
              <a:pPr/>
              <a:t>‹N°›</a:t>
            </a:fld>
            <a:endParaRPr lang="fr-FR"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8E0E67BE-8629-4400-A0B3-953D4F732049}" type="slidenum">
              <a:rPr lang="fr-FR" smtClean="0"/>
              <a:pPr/>
              <a:t>‹N°›</a:t>
            </a:fld>
            <a:endParaRPr lang="fr-FR"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8E0E67BE-8629-4400-A0B3-953D4F732049}" type="slidenum">
              <a:rPr lang="fr-FR" smtClean="0"/>
              <a:pPr/>
              <a:t>‹N°›</a:t>
            </a:fld>
            <a:endParaRPr lang="fr-FR"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20AFE92-D930-4210-A290-B58E658BBFE2}" type="datetimeFigureOut">
              <a:rPr lang="fr-FR" smtClean="0"/>
              <a:pPr/>
              <a:t>17/11/2016</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8E0E67BE-8629-4400-A0B3-953D4F732049}" type="slidenum">
              <a:rPr lang="fr-FR" smtClean="0"/>
              <a:pPr/>
              <a:t>‹N°›</a:t>
            </a:fld>
            <a:endParaRPr lang="fr-FR"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820AFE92-D930-4210-A290-B58E658BBFE2}" type="datetimeFigureOut">
              <a:rPr lang="fr-FR" smtClean="0"/>
              <a:pPr/>
              <a:t>17/11/2016</a:t>
            </a:fld>
            <a:endParaRPr lang="fr-FR" dirty="0"/>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dirty="0"/>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8E0E67BE-8629-4400-A0B3-953D4F732049}" type="slidenum">
              <a:rPr lang="fr-FR" smtClean="0"/>
              <a:pPr/>
              <a:t>‹N°›</a:t>
            </a:fld>
            <a:endParaRPr lang="fr-FR"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20AFE92-D930-4210-A290-B58E658BBFE2}" type="datetimeFigureOut">
              <a:rPr lang="fr-FR" smtClean="0"/>
              <a:pPr/>
              <a:t>17/11/2016</a:t>
            </a:fld>
            <a:endParaRPr lang="fr-FR" dirty="0"/>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dirty="0"/>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E0E67BE-8629-4400-A0B3-953D4F732049}"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437112"/>
            <a:ext cx="7772400" cy="1975104"/>
          </a:xfrm>
        </p:spPr>
        <p:txBody>
          <a:bodyPr>
            <a:normAutofit fontScale="90000"/>
          </a:bodyPr>
          <a:lstStyle/>
          <a:p>
            <a:r>
              <a:rPr lang="fr-FR" dirty="0" smtClean="0">
                <a:solidFill>
                  <a:schemeClr val="accent3">
                    <a:lumMod val="75000"/>
                  </a:schemeClr>
                </a:solidFill>
              </a:rPr>
              <a:t>Réunion des correspondants de l’ADAS 76</a:t>
            </a:r>
            <a:br>
              <a:rPr lang="fr-FR" dirty="0" smtClean="0">
                <a:solidFill>
                  <a:schemeClr val="accent3">
                    <a:lumMod val="75000"/>
                  </a:schemeClr>
                </a:solidFill>
              </a:rPr>
            </a:br>
            <a:r>
              <a:rPr lang="fr-FR" dirty="0" smtClean="0">
                <a:solidFill>
                  <a:schemeClr val="accent3">
                    <a:lumMod val="75000"/>
                  </a:schemeClr>
                </a:solidFill>
              </a:rPr>
              <a:t/>
            </a:r>
            <a:br>
              <a:rPr lang="fr-FR" dirty="0" smtClean="0">
                <a:solidFill>
                  <a:schemeClr val="accent3">
                    <a:lumMod val="75000"/>
                  </a:schemeClr>
                </a:solidFill>
              </a:rPr>
            </a:br>
            <a:r>
              <a:rPr lang="fr-FR" dirty="0" smtClean="0">
                <a:solidFill>
                  <a:schemeClr val="accent3">
                    <a:lumMod val="75000"/>
                  </a:schemeClr>
                </a:solidFill>
              </a:rPr>
              <a:t>du 18 Novembre 2016</a:t>
            </a:r>
            <a:endParaRPr lang="fr-FR" dirty="0">
              <a:solidFill>
                <a:schemeClr val="accent3">
                  <a:lumMod val="75000"/>
                </a:schemeClr>
              </a:solidFill>
            </a:endParaRPr>
          </a:p>
        </p:txBody>
      </p:sp>
      <p:pic>
        <p:nvPicPr>
          <p:cNvPr id="3" name="Picture 2" descr="T:\ADAS76\A.D.A.S.76\LOGO ADAS 76\Logo-Adas76.jpg"/>
          <p:cNvPicPr>
            <a:picLocks noChangeAspect="1" noChangeArrowheads="1"/>
          </p:cNvPicPr>
          <p:nvPr/>
        </p:nvPicPr>
        <p:blipFill>
          <a:blip r:embed="rId2" cstate="print"/>
          <a:srcRect l="33625" t="15467" r="30955" b="34437"/>
          <a:stretch>
            <a:fillRect/>
          </a:stretch>
        </p:blipFill>
        <p:spPr bwMode="auto">
          <a:xfrm>
            <a:off x="2987824" y="1340768"/>
            <a:ext cx="2232248" cy="2232248"/>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6157296"/>
          </a:xfrm>
        </p:spPr>
        <p:txBody>
          <a:bodyPr anchor="ctr"/>
          <a:lstStyle/>
          <a:p>
            <a:pPr algn="ctr"/>
            <a:r>
              <a:rPr lang="fr-FR" dirty="0" smtClean="0">
                <a:solidFill>
                  <a:schemeClr val="accent3">
                    <a:lumMod val="75000"/>
                  </a:schemeClr>
                </a:solidFill>
              </a:rPr>
              <a:t>Point sur la constitution des dossiers</a:t>
            </a:r>
            <a:endParaRPr lang="fr-FR" dirty="0">
              <a:solidFill>
                <a:schemeClr val="accent3">
                  <a:lumMod val="75000"/>
                </a:schemeClr>
              </a:solidFill>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sz="3600" dirty="0" smtClean="0">
                <a:solidFill>
                  <a:schemeClr val="accent3">
                    <a:lumMod val="75000"/>
                  </a:schemeClr>
                </a:solidFill>
              </a:rPr>
              <a:t/>
            </a:r>
            <a:br>
              <a:rPr lang="fr-FR" sz="3600" dirty="0" smtClean="0">
                <a:solidFill>
                  <a:schemeClr val="accent3">
                    <a:lumMod val="75000"/>
                  </a:schemeClr>
                </a:solidFill>
              </a:rPr>
            </a:br>
            <a:r>
              <a:rPr lang="fr-FR" sz="3600" dirty="0" smtClean="0">
                <a:solidFill>
                  <a:schemeClr val="accent3">
                    <a:lumMod val="75000"/>
                  </a:schemeClr>
                </a:solidFill>
              </a:rPr>
              <a:t/>
            </a:r>
            <a:br>
              <a:rPr lang="fr-FR" sz="3600" dirty="0" smtClean="0">
                <a:solidFill>
                  <a:schemeClr val="accent3">
                    <a:lumMod val="75000"/>
                  </a:schemeClr>
                </a:solidFill>
              </a:rPr>
            </a:br>
            <a:r>
              <a:rPr lang="fr-FR" sz="3600" dirty="0" smtClean="0">
                <a:solidFill>
                  <a:schemeClr val="accent3">
                    <a:lumMod val="75000"/>
                  </a:schemeClr>
                </a:solidFill>
              </a:rPr>
              <a:t/>
            </a:r>
            <a:br>
              <a:rPr lang="fr-FR" sz="3600" dirty="0" smtClean="0">
                <a:solidFill>
                  <a:schemeClr val="accent3">
                    <a:lumMod val="75000"/>
                  </a:schemeClr>
                </a:solidFill>
              </a:rPr>
            </a:br>
            <a:r>
              <a:rPr lang="fr-FR" sz="3600" dirty="0" smtClean="0">
                <a:solidFill>
                  <a:schemeClr val="accent3">
                    <a:lumMod val="75000"/>
                  </a:schemeClr>
                </a:solidFill>
              </a:rPr>
              <a:t>Pour chacune  des aides : il faut  fournir : la demande d’aide puis des pièces complémentaires</a:t>
            </a:r>
            <a:r>
              <a:rPr lang="fr-FR" dirty="0" smtClean="0"/>
              <a:t/>
            </a:r>
            <a:br>
              <a:rPr lang="fr-FR" dirty="0" smtClean="0"/>
            </a:br>
            <a:endParaRPr lang="fr-FR" dirty="0"/>
          </a:p>
        </p:txBody>
      </p:sp>
      <p:sp>
        <p:nvSpPr>
          <p:cNvPr id="4" name="Espace réservé du contenu 3"/>
          <p:cNvSpPr>
            <a:spLocks noGrp="1"/>
          </p:cNvSpPr>
          <p:nvPr>
            <p:ph sz="half" idx="1"/>
          </p:nvPr>
        </p:nvSpPr>
        <p:spPr>
          <a:xfrm>
            <a:off x="464344" y="2636912"/>
            <a:ext cx="4038600" cy="3659552"/>
          </a:xfrm>
        </p:spPr>
        <p:txBody>
          <a:bodyPr>
            <a:normAutofit/>
          </a:bodyPr>
          <a:lstStyle/>
          <a:p>
            <a:endParaRPr lang="fr-FR" u="sng" dirty="0" smtClean="0"/>
          </a:p>
          <a:p>
            <a:pPr lvl="1"/>
            <a:endParaRPr lang="fr-F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solidFill>
                  <a:schemeClr val="accent3">
                    <a:lumMod val="75000"/>
                  </a:schemeClr>
                </a:solidFill>
              </a:rPr>
              <a:t>La demande d’aide a remplir</a:t>
            </a:r>
            <a:endParaRPr lang="fr-FR" dirty="0">
              <a:solidFill>
                <a:schemeClr val="accent3">
                  <a:lumMod val="75000"/>
                </a:schemeClr>
              </a:solidFill>
            </a:endParaRPr>
          </a:p>
        </p:txBody>
      </p:sp>
      <p:cxnSp>
        <p:nvCxnSpPr>
          <p:cNvPr id="6" name="Connecteur droit avec flèche 5"/>
          <p:cNvCxnSpPr/>
          <p:nvPr/>
        </p:nvCxnSpPr>
        <p:spPr>
          <a:xfrm>
            <a:off x="2699792" y="2132856"/>
            <a:ext cx="223224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9" name="ZoneTexte 8"/>
          <p:cNvSpPr txBox="1"/>
          <p:nvPr/>
        </p:nvSpPr>
        <p:spPr>
          <a:xfrm>
            <a:off x="5004048" y="1484784"/>
            <a:ext cx="3600400" cy="1323439"/>
          </a:xfrm>
          <a:prstGeom prst="rect">
            <a:avLst/>
          </a:prstGeom>
          <a:noFill/>
        </p:spPr>
        <p:txBody>
          <a:bodyPr wrap="square" rtlCol="0">
            <a:spAutoFit/>
          </a:bodyPr>
          <a:lstStyle/>
          <a:p>
            <a:r>
              <a:rPr lang="fr-FR" sz="2800" dirty="0" smtClean="0"/>
              <a:t>Par exemple:</a:t>
            </a:r>
          </a:p>
          <a:p>
            <a:r>
              <a:rPr lang="fr-FR" sz="2000" b="1" dirty="0" smtClean="0"/>
              <a:t>Etude</a:t>
            </a:r>
          </a:p>
          <a:p>
            <a:r>
              <a:rPr lang="fr-FR" sz="1600" b="1" i="1" u="sng" dirty="0" smtClean="0"/>
              <a:t>Si vacances, centre de loisirs ,classe de découverte ou séjours </a:t>
            </a:r>
            <a:r>
              <a:rPr lang="fr-FR" sz="1600" b="1" i="1" u="sng" dirty="0" err="1" smtClean="0"/>
              <a:t>lingusitique</a:t>
            </a:r>
            <a:endParaRPr lang="fr-FR" sz="1600" b="1" i="1" u="sng" dirty="0" smtClean="0"/>
          </a:p>
        </p:txBody>
      </p:sp>
      <p:pic>
        <p:nvPicPr>
          <p:cNvPr id="3074" name="Picture 2"/>
          <p:cNvPicPr>
            <a:picLocks noChangeAspect="1" noChangeArrowheads="1"/>
          </p:cNvPicPr>
          <p:nvPr/>
        </p:nvPicPr>
        <p:blipFill>
          <a:blip r:embed="rId2" cstate="print"/>
          <a:srcRect/>
          <a:stretch>
            <a:fillRect/>
          </a:stretch>
        </p:blipFill>
        <p:spPr bwMode="auto">
          <a:xfrm>
            <a:off x="179512" y="1412776"/>
            <a:ext cx="3692303" cy="5229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580112" y="2996952"/>
            <a:ext cx="2890481" cy="3717032"/>
          </a:xfrm>
          <a:prstGeom prst="rect">
            <a:avLst/>
          </a:prstGeom>
          <a:noFill/>
          <a:ln w="9525">
            <a:noFill/>
            <a:miter lim="800000"/>
            <a:headEnd/>
            <a:tailEnd/>
          </a:ln>
        </p:spPr>
      </p:pic>
    </p:spTree>
  </p:cSld>
  <p:clrMapOvr>
    <a:masterClrMapping/>
  </p:clrMapOvr>
  <p:transition spd="slow">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0" y="-47549"/>
          <a:ext cx="9144000" cy="6905549"/>
        </p:xfrm>
        <a:graphic>
          <a:graphicData uri="http://schemas.openxmlformats.org/drawingml/2006/table">
            <a:tbl>
              <a:tblPr bandRow="1">
                <a:tableStyleId>{D03447BB-5D67-496B-8E87-E561075AD55C}</a:tableStyleId>
              </a:tblPr>
              <a:tblGrid>
                <a:gridCol w="3362096"/>
                <a:gridCol w="5781904"/>
              </a:tblGrid>
              <a:tr h="135399">
                <a:tc>
                  <a:txBody>
                    <a:bodyPr/>
                    <a:lstStyle/>
                    <a:p>
                      <a:pPr algn="l">
                        <a:spcAft>
                          <a:spcPts val="0"/>
                        </a:spcAft>
                      </a:pPr>
                      <a:r>
                        <a:rPr lang="fr-FR" sz="900" dirty="0"/>
                        <a:t>Nature des aides</a:t>
                      </a:r>
                      <a:endParaRPr lang="fr-FR" sz="900" dirty="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t>Pièces à joindre à la demande</a:t>
                      </a:r>
                      <a:endParaRPr lang="fr-FR" sz="900">
                        <a:solidFill>
                          <a:srgbClr val="000000"/>
                        </a:solidFill>
                        <a:latin typeface="Times New Roman"/>
                        <a:ea typeface="Times New Roman"/>
                        <a:cs typeface="Times New Roman"/>
                      </a:endParaRPr>
                    </a:p>
                  </a:txBody>
                  <a:tcPr marL="31233" marR="31233" marT="0" marB="0"/>
                </a:tc>
              </a:tr>
              <a:tr h="270798">
                <a:tc>
                  <a:txBody>
                    <a:bodyPr/>
                    <a:lstStyle/>
                    <a:p>
                      <a:pPr algn="l">
                        <a:spcAft>
                          <a:spcPts val="0"/>
                        </a:spcAft>
                      </a:pPr>
                      <a:r>
                        <a:rPr lang="fr-FR" sz="900"/>
                        <a:t>Layette, Adoption </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pour une naissance un extrait d’acte de naissance</a:t>
                      </a:r>
                    </a:p>
                    <a:p>
                      <a:pPr algn="l">
                        <a:spcAft>
                          <a:spcPts val="0"/>
                        </a:spcAft>
                      </a:pPr>
                      <a:r>
                        <a:rPr lang="fr-FR" sz="900">
                          <a:sym typeface="Wingdings"/>
                        </a:rPr>
                        <a:t></a:t>
                      </a:r>
                      <a:r>
                        <a:rPr lang="fr-FR" sz="900"/>
                        <a:t> pour une adoption, une photocopie du jugement</a:t>
                      </a:r>
                      <a:endParaRPr lang="fr-FR" sz="900">
                        <a:solidFill>
                          <a:srgbClr val="000000"/>
                        </a:solidFill>
                        <a:latin typeface="Times New Roman"/>
                        <a:ea typeface="Times New Roman"/>
                        <a:cs typeface="Times New Roman"/>
                      </a:endParaRPr>
                    </a:p>
                  </a:txBody>
                  <a:tcPr marL="31233" marR="31233" marT="0" marB="0"/>
                </a:tc>
              </a:tr>
              <a:tr h="135399">
                <a:tc>
                  <a:txBody>
                    <a:bodyPr/>
                    <a:lstStyle/>
                    <a:p>
                      <a:pPr algn="l">
                        <a:spcAft>
                          <a:spcPts val="0"/>
                        </a:spcAft>
                      </a:pPr>
                      <a:r>
                        <a:rPr lang="fr-FR" sz="900"/>
                        <a:t>Mariage</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de l’acte de mariage</a:t>
                      </a:r>
                      <a:endParaRPr lang="fr-FR" sz="900">
                        <a:solidFill>
                          <a:srgbClr val="000000"/>
                        </a:solidFill>
                        <a:latin typeface="Times New Roman"/>
                        <a:ea typeface="Times New Roman"/>
                        <a:cs typeface="Times New Roman"/>
                      </a:endParaRPr>
                    </a:p>
                  </a:txBody>
                  <a:tcPr marL="31233" marR="31233" marT="0" marB="0"/>
                </a:tc>
              </a:tr>
              <a:tr h="488312">
                <a:tc>
                  <a:txBody>
                    <a:bodyPr/>
                    <a:lstStyle/>
                    <a:p>
                      <a:pPr algn="l">
                        <a:spcAft>
                          <a:spcPts val="0"/>
                        </a:spcAft>
                      </a:pPr>
                      <a:r>
                        <a:rPr lang="fr-FR" sz="900" dirty="0"/>
                        <a:t>Décès : Agent, Conjoint ou concubin,</a:t>
                      </a:r>
                    </a:p>
                    <a:p>
                      <a:pPr algn="l">
                        <a:spcAft>
                          <a:spcPts val="0"/>
                        </a:spcAft>
                      </a:pPr>
                      <a:r>
                        <a:rPr lang="fr-FR" sz="900" dirty="0"/>
                        <a:t>Enfant</a:t>
                      </a:r>
                      <a:endParaRPr lang="fr-FR" sz="900" dirty="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extrait d’acte de décès   </a:t>
                      </a:r>
                      <a:r>
                        <a:rPr lang="fr-FR" sz="900">
                          <a:sym typeface="Wingdings"/>
                        </a:rPr>
                        <a:t></a:t>
                      </a:r>
                      <a:r>
                        <a:rPr lang="fr-FR" sz="900"/>
                        <a:t> copie facture pompes funèbres ou indication du nom</a:t>
                      </a:r>
                    </a:p>
                    <a:p>
                      <a:pPr algn="l">
                        <a:spcAft>
                          <a:spcPts val="0"/>
                        </a:spcAft>
                      </a:pPr>
                      <a:r>
                        <a:rPr lang="fr-FR" sz="900">
                          <a:sym typeface="Wingdings"/>
                        </a:rPr>
                        <a:t></a:t>
                      </a:r>
                      <a:r>
                        <a:rPr lang="fr-FR" sz="900"/>
                        <a:t> copie de l’avis d’imposition N – 2 pour décès de l’enfant fiscalement à charge</a:t>
                      </a:r>
                      <a:endParaRPr lang="fr-FR" sz="900">
                        <a:solidFill>
                          <a:srgbClr val="000000"/>
                        </a:solidFill>
                        <a:latin typeface="Times New Roman"/>
                        <a:ea typeface="Times New Roman"/>
                        <a:cs typeface="Times New Roman"/>
                      </a:endParaRPr>
                    </a:p>
                  </a:txBody>
                  <a:tcPr marL="31233" marR="31233" marT="0" marB="0"/>
                </a:tc>
              </a:tr>
              <a:tr h="135399">
                <a:tc>
                  <a:txBody>
                    <a:bodyPr/>
                    <a:lstStyle/>
                    <a:p>
                      <a:pPr algn="l">
                        <a:spcAft>
                          <a:spcPts val="0"/>
                        </a:spcAft>
                      </a:pPr>
                      <a:r>
                        <a:rPr lang="fr-FR" sz="900"/>
                        <a:t>Noces d’or et de Diamant</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du livret de famille</a:t>
                      </a:r>
                      <a:endParaRPr lang="fr-FR" sz="900">
                        <a:solidFill>
                          <a:srgbClr val="000000"/>
                        </a:solidFill>
                        <a:latin typeface="Times New Roman"/>
                        <a:ea typeface="Times New Roman"/>
                        <a:cs typeface="Times New Roman"/>
                      </a:endParaRPr>
                    </a:p>
                  </a:txBody>
                  <a:tcPr marL="31233" marR="31233" marT="0" marB="0"/>
                </a:tc>
              </a:tr>
              <a:tr h="366232">
                <a:tc>
                  <a:txBody>
                    <a:bodyPr/>
                    <a:lstStyle/>
                    <a:p>
                      <a:pPr algn="l">
                        <a:spcAft>
                          <a:spcPts val="0"/>
                        </a:spcAft>
                      </a:pPr>
                      <a:r>
                        <a:rPr lang="fr-FR" sz="900" dirty="0"/>
                        <a:t>Médaille d’honneur régionale, départementale et communale argent, vermeil, or</a:t>
                      </a:r>
                      <a:endParaRPr lang="fr-FR" sz="900" dirty="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du diplôme </a:t>
                      </a:r>
                      <a:endParaRPr lang="fr-FR" sz="900">
                        <a:solidFill>
                          <a:srgbClr val="000000"/>
                        </a:solidFill>
                        <a:latin typeface="Times New Roman"/>
                        <a:ea typeface="Times New Roman"/>
                        <a:cs typeface="Times New Roman"/>
                      </a:endParaRPr>
                    </a:p>
                  </a:txBody>
                  <a:tcPr marL="31233" marR="31233" marT="0" marB="0"/>
                </a:tc>
              </a:tr>
              <a:tr h="488312">
                <a:tc>
                  <a:txBody>
                    <a:bodyPr/>
                    <a:lstStyle/>
                    <a:p>
                      <a:pPr algn="l">
                        <a:spcAft>
                          <a:spcPts val="0"/>
                        </a:spcAft>
                      </a:pPr>
                      <a:r>
                        <a:rPr lang="fr-FR" sz="900" dirty="0"/>
                        <a:t>Départ à la retraite </a:t>
                      </a:r>
                      <a:endParaRPr lang="fr-FR" sz="900" dirty="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de l’arrêté de mise en retraite ou certificat de l’Autorité</a:t>
                      </a:r>
                    </a:p>
                    <a:p>
                      <a:pPr algn="l">
                        <a:spcAft>
                          <a:spcPts val="0"/>
                        </a:spcAft>
                      </a:pPr>
                      <a:r>
                        <a:rPr lang="fr-FR" sz="900"/>
                        <a:t>Administrative</a:t>
                      </a:r>
                    </a:p>
                    <a:p>
                      <a:pPr algn="l">
                        <a:spcAft>
                          <a:spcPts val="0"/>
                        </a:spcAft>
                      </a:pPr>
                      <a:r>
                        <a:rPr lang="fr-FR" sz="900">
                          <a:sym typeface="Wingdings"/>
                        </a:rPr>
                        <a:t></a:t>
                      </a:r>
                      <a:r>
                        <a:rPr lang="fr-FR" sz="900"/>
                        <a:t> certificat administratif précisant les dates d’entrée et de sortie de la Fonction Publique Territoriale</a:t>
                      </a:r>
                      <a:endParaRPr lang="fr-FR" sz="900">
                        <a:solidFill>
                          <a:srgbClr val="000000"/>
                        </a:solidFill>
                        <a:latin typeface="Times New Roman"/>
                        <a:ea typeface="Times New Roman"/>
                        <a:cs typeface="Times New Roman"/>
                      </a:endParaRPr>
                    </a:p>
                  </a:txBody>
                  <a:tcPr marL="31233" marR="31233" marT="0" marB="0"/>
                </a:tc>
              </a:tr>
              <a:tr h="270798">
                <a:tc>
                  <a:txBody>
                    <a:bodyPr/>
                    <a:lstStyle/>
                    <a:p>
                      <a:pPr algn="l">
                        <a:spcAft>
                          <a:spcPts val="0"/>
                        </a:spcAft>
                      </a:pPr>
                      <a:r>
                        <a:rPr lang="fr-FR" sz="900"/>
                        <a:t>Enfant Handicapé </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de la carte d’invalidité</a:t>
                      </a:r>
                    </a:p>
                    <a:p>
                      <a:pPr algn="l">
                        <a:spcAft>
                          <a:spcPts val="0"/>
                        </a:spcAft>
                      </a:pPr>
                      <a:r>
                        <a:rPr lang="fr-FR" sz="900">
                          <a:sym typeface="Wingdings"/>
                        </a:rPr>
                        <a:t></a:t>
                      </a:r>
                      <a:r>
                        <a:rPr lang="fr-FR" sz="900"/>
                        <a:t> copie de l’avis d’imposition ou de non imposition N-2</a:t>
                      </a:r>
                      <a:endParaRPr lang="fr-FR" sz="900">
                        <a:solidFill>
                          <a:srgbClr val="000000"/>
                        </a:solidFill>
                        <a:latin typeface="Times New Roman"/>
                        <a:ea typeface="Times New Roman"/>
                        <a:cs typeface="Times New Roman"/>
                      </a:endParaRPr>
                    </a:p>
                  </a:txBody>
                  <a:tcPr marL="31233" marR="31233" marT="0" marB="0"/>
                </a:tc>
              </a:tr>
              <a:tr h="135399">
                <a:tc>
                  <a:txBody>
                    <a:bodyPr/>
                    <a:lstStyle/>
                    <a:p>
                      <a:pPr algn="l">
                        <a:spcAft>
                          <a:spcPts val="0"/>
                        </a:spcAft>
                      </a:pPr>
                      <a:r>
                        <a:rPr lang="fr-FR" sz="900"/>
                        <a:t>Tierce Personne Enfant Handicapé </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de la décision administrative</a:t>
                      </a:r>
                      <a:endParaRPr lang="fr-FR" sz="900">
                        <a:solidFill>
                          <a:srgbClr val="000000"/>
                        </a:solidFill>
                        <a:latin typeface="Times New Roman"/>
                        <a:ea typeface="Times New Roman"/>
                        <a:cs typeface="Times New Roman"/>
                      </a:endParaRPr>
                    </a:p>
                  </a:txBody>
                  <a:tcPr marL="31233" marR="31233" marT="0" marB="0"/>
                </a:tc>
              </a:tr>
              <a:tr h="676994">
                <a:tc>
                  <a:txBody>
                    <a:bodyPr/>
                    <a:lstStyle/>
                    <a:p>
                      <a:pPr algn="l">
                        <a:spcAft>
                          <a:spcPts val="0"/>
                        </a:spcAft>
                      </a:pPr>
                      <a:r>
                        <a:rPr lang="fr-FR" sz="900" dirty="0"/>
                        <a:t>Secours Exceptionnel </a:t>
                      </a:r>
                      <a:endParaRPr lang="fr-FR" sz="900" dirty="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dirty="0">
                          <a:sym typeface="Wingdings"/>
                        </a:rPr>
                        <a:t></a:t>
                      </a:r>
                      <a:r>
                        <a:rPr lang="fr-FR" sz="900" dirty="0"/>
                        <a:t> copie de l’avis d’imposition ou de non imposition N-2</a:t>
                      </a:r>
                    </a:p>
                    <a:p>
                      <a:pPr algn="l">
                        <a:spcAft>
                          <a:spcPts val="0"/>
                        </a:spcAft>
                      </a:pPr>
                      <a:r>
                        <a:rPr lang="fr-FR" sz="900" dirty="0">
                          <a:sym typeface="Wingdings"/>
                        </a:rPr>
                        <a:t></a:t>
                      </a:r>
                      <a:r>
                        <a:rPr lang="fr-FR" sz="900" dirty="0"/>
                        <a:t> une lettre ou un rapport circonstancié visé par</a:t>
                      </a:r>
                    </a:p>
                    <a:p>
                      <a:pPr algn="l">
                        <a:spcAft>
                          <a:spcPts val="0"/>
                        </a:spcAft>
                      </a:pPr>
                      <a:r>
                        <a:rPr lang="fr-FR" sz="900" dirty="0"/>
                        <a:t>l’Autorité Administrative accompagné des pièces justificatives</a:t>
                      </a:r>
                    </a:p>
                    <a:p>
                      <a:pPr algn="l">
                        <a:spcAft>
                          <a:spcPts val="0"/>
                        </a:spcAft>
                      </a:pPr>
                      <a:r>
                        <a:rPr lang="fr-FR" sz="900" dirty="0">
                          <a:sym typeface="Wingdings"/>
                        </a:rPr>
                        <a:t></a:t>
                      </a:r>
                      <a:r>
                        <a:rPr lang="fr-FR" sz="900" dirty="0"/>
                        <a:t> les ressources et les dépenses actuelles </a:t>
                      </a:r>
                    </a:p>
                    <a:p>
                      <a:pPr algn="l">
                        <a:spcAft>
                          <a:spcPts val="0"/>
                        </a:spcAft>
                      </a:pPr>
                      <a:r>
                        <a:rPr lang="fr-FR" sz="900" dirty="0">
                          <a:sym typeface="Wingdings"/>
                        </a:rPr>
                        <a:t></a:t>
                      </a:r>
                      <a:r>
                        <a:rPr lang="fr-FR" sz="900" dirty="0"/>
                        <a:t> copie du dernier relevé de compte</a:t>
                      </a:r>
                      <a:endParaRPr lang="fr-FR" sz="900" dirty="0">
                        <a:solidFill>
                          <a:srgbClr val="000000"/>
                        </a:solidFill>
                        <a:latin typeface="Times New Roman"/>
                        <a:ea typeface="Times New Roman"/>
                        <a:cs typeface="Times New Roman"/>
                      </a:endParaRPr>
                    </a:p>
                  </a:txBody>
                  <a:tcPr marL="31233" marR="31233" marT="0" marB="0"/>
                </a:tc>
              </a:tr>
              <a:tr h="244156">
                <a:tc>
                  <a:txBody>
                    <a:bodyPr/>
                    <a:lstStyle/>
                    <a:p>
                      <a:pPr algn="l">
                        <a:spcAft>
                          <a:spcPts val="0"/>
                        </a:spcAft>
                      </a:pPr>
                      <a:r>
                        <a:rPr lang="fr-FR" sz="900"/>
                        <a:t>Apprentissage </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dirty="0">
                          <a:sym typeface="Wingdings"/>
                        </a:rPr>
                        <a:t></a:t>
                      </a:r>
                      <a:r>
                        <a:rPr lang="fr-FR" sz="900" dirty="0"/>
                        <a:t> copie du contrat d'apprentissage précisant le pourcentage de la rémunération, validé par le centre de formation</a:t>
                      </a:r>
                      <a:endParaRPr lang="fr-FR" sz="900" dirty="0">
                        <a:solidFill>
                          <a:srgbClr val="000000"/>
                        </a:solidFill>
                        <a:latin typeface="Times New Roman"/>
                        <a:ea typeface="Times New Roman"/>
                        <a:cs typeface="Times New Roman"/>
                      </a:endParaRPr>
                    </a:p>
                  </a:txBody>
                  <a:tcPr marL="31233" marR="31233" marT="0" marB="0"/>
                </a:tc>
              </a:tr>
              <a:tr h="394441">
                <a:tc>
                  <a:txBody>
                    <a:bodyPr/>
                    <a:lstStyle/>
                    <a:p>
                      <a:pPr algn="l">
                        <a:spcAft>
                          <a:spcPts val="0"/>
                        </a:spcAft>
                      </a:pPr>
                      <a:r>
                        <a:rPr lang="fr-FR" sz="900"/>
                        <a:t>Etudes secondaires et du 1</a:t>
                      </a:r>
                      <a:r>
                        <a:rPr lang="fr-FR" sz="900" baseline="30000"/>
                        <a:t>er</a:t>
                      </a:r>
                      <a:r>
                        <a:rPr lang="fr-FR" sz="900"/>
                        <a:t> degré du secondaire</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dirty="0">
                          <a:sym typeface="Wingdings"/>
                        </a:rPr>
                        <a:t></a:t>
                      </a:r>
                      <a:r>
                        <a:rPr lang="fr-FR" sz="900" dirty="0"/>
                        <a:t> certificat de scolarité</a:t>
                      </a:r>
                    </a:p>
                    <a:p>
                      <a:pPr algn="l">
                        <a:spcAft>
                          <a:spcPts val="0"/>
                        </a:spcAft>
                      </a:pPr>
                      <a:r>
                        <a:rPr lang="fr-FR" sz="900" dirty="0">
                          <a:sym typeface="Wingdings"/>
                        </a:rPr>
                        <a:t></a:t>
                      </a:r>
                      <a:r>
                        <a:rPr lang="fr-FR" sz="900" dirty="0"/>
                        <a:t> copie de l’avis d’imposition ou de non imposition N - 2</a:t>
                      </a:r>
                      <a:endParaRPr lang="fr-FR" sz="900" dirty="0">
                        <a:solidFill>
                          <a:srgbClr val="000000"/>
                        </a:solidFill>
                        <a:latin typeface="Times New Roman"/>
                        <a:ea typeface="Times New Roman"/>
                        <a:cs typeface="Times New Roman"/>
                      </a:endParaRPr>
                    </a:p>
                  </a:txBody>
                  <a:tcPr marL="31233" marR="31233" marT="0" marB="0"/>
                </a:tc>
              </a:tr>
              <a:tr h="366232">
                <a:tc>
                  <a:txBody>
                    <a:bodyPr/>
                    <a:lstStyle/>
                    <a:p>
                      <a:pPr algn="l">
                        <a:spcAft>
                          <a:spcPts val="0"/>
                        </a:spcAft>
                      </a:pPr>
                      <a:r>
                        <a:rPr lang="fr-FR" sz="900"/>
                        <a:t>Etudes supérieures </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du certificat de scolarité ou la carte d’étudiant</a:t>
                      </a:r>
                    </a:p>
                    <a:p>
                      <a:pPr algn="l">
                        <a:spcAft>
                          <a:spcPts val="0"/>
                        </a:spcAft>
                      </a:pPr>
                      <a:r>
                        <a:rPr lang="fr-FR" sz="900">
                          <a:sym typeface="Wingdings"/>
                        </a:rPr>
                        <a:t></a:t>
                      </a:r>
                      <a:r>
                        <a:rPr lang="fr-FR" sz="900"/>
                        <a:t> copie de l’avis d’imposition ou de non imposition des parents ou de l’enfant N - 2</a:t>
                      </a:r>
                      <a:endParaRPr lang="fr-FR" sz="900">
                        <a:solidFill>
                          <a:srgbClr val="000000"/>
                        </a:solidFill>
                        <a:latin typeface="Times New Roman"/>
                        <a:ea typeface="Times New Roman"/>
                        <a:cs typeface="Times New Roman"/>
                      </a:endParaRPr>
                    </a:p>
                  </a:txBody>
                  <a:tcPr marL="31233" marR="31233" marT="0" marB="0"/>
                </a:tc>
              </a:tr>
              <a:tr h="854544">
                <a:tc>
                  <a:txBody>
                    <a:bodyPr/>
                    <a:lstStyle/>
                    <a:p>
                      <a:pPr algn="l">
                        <a:spcAft>
                          <a:spcPts val="0"/>
                        </a:spcAft>
                        <a:tabLst>
                          <a:tab pos="2340610" algn="l"/>
                        </a:tabLst>
                      </a:pPr>
                      <a:r>
                        <a:rPr lang="fr-FR" sz="900" dirty="0"/>
                        <a:t>Garde de jeunes enfants </a:t>
                      </a:r>
                      <a:endParaRPr lang="fr-FR" sz="900" dirty="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dirty="0">
                          <a:sym typeface="Wingdings"/>
                        </a:rPr>
                        <a:t></a:t>
                      </a:r>
                      <a:r>
                        <a:rPr lang="fr-FR" sz="900" dirty="0"/>
                        <a:t> copie de l’avis d’imposition ou de non imposition N - 2</a:t>
                      </a:r>
                    </a:p>
                    <a:p>
                      <a:pPr algn="l">
                        <a:spcAft>
                          <a:spcPts val="0"/>
                        </a:spcAft>
                      </a:pPr>
                      <a:r>
                        <a:rPr lang="fr-FR" sz="900" dirty="0">
                          <a:sym typeface="Wingdings"/>
                        </a:rPr>
                        <a:t></a:t>
                      </a:r>
                      <a:r>
                        <a:rPr lang="fr-FR" sz="900" dirty="0"/>
                        <a:t> justificatif attestant de la garde de l’enfant à titre onéreux, et faisant apparaître :</a:t>
                      </a:r>
                    </a:p>
                    <a:p>
                      <a:pPr algn="l">
                        <a:spcAft>
                          <a:spcPts val="0"/>
                        </a:spcAft>
                      </a:pPr>
                      <a:r>
                        <a:rPr lang="fr-FR" sz="900" dirty="0"/>
                        <a:t>- la dénomination de la structure d’accueil ou l’identité de l’assistante maternelle agréée,</a:t>
                      </a:r>
                    </a:p>
                    <a:p>
                      <a:pPr algn="l">
                        <a:spcAft>
                          <a:spcPts val="0"/>
                        </a:spcAft>
                      </a:pPr>
                      <a:r>
                        <a:rPr lang="fr-FR" sz="900" dirty="0"/>
                        <a:t>- le nombre de jours de garde, le prix de la journée et la somme versée par la famille</a:t>
                      </a:r>
                      <a:endParaRPr lang="fr-FR" sz="900" dirty="0">
                        <a:solidFill>
                          <a:srgbClr val="000000"/>
                        </a:solidFill>
                        <a:latin typeface="Times New Roman"/>
                        <a:ea typeface="Times New Roman"/>
                        <a:cs typeface="Times New Roman"/>
                      </a:endParaRPr>
                    </a:p>
                  </a:txBody>
                  <a:tcPr marL="31233" marR="31233" marT="0" marB="0"/>
                </a:tc>
              </a:tr>
              <a:tr h="676994">
                <a:tc>
                  <a:txBody>
                    <a:bodyPr/>
                    <a:lstStyle/>
                    <a:p>
                      <a:pPr algn="l">
                        <a:spcAft>
                          <a:spcPts val="0"/>
                        </a:spcAft>
                      </a:pPr>
                      <a:r>
                        <a:rPr lang="fr-FR" sz="900"/>
                        <a:t>Aide Familiale</a:t>
                      </a:r>
                    </a:p>
                    <a:p>
                      <a:pPr algn="l">
                        <a:spcAft>
                          <a:spcPts val="0"/>
                        </a:spcAft>
                      </a:pPr>
                      <a:r>
                        <a:rPr lang="fr-FR" sz="900"/>
                        <a:t>Aide Ménagère</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facture de l’Association ou de l’organisme</a:t>
                      </a:r>
                    </a:p>
                    <a:p>
                      <a:pPr algn="l">
                        <a:spcAft>
                          <a:spcPts val="0"/>
                        </a:spcAft>
                      </a:pPr>
                      <a:r>
                        <a:rPr lang="fr-FR" sz="900"/>
                        <a:t>employant l’Aide Familiale ou Ménagère</a:t>
                      </a:r>
                    </a:p>
                    <a:p>
                      <a:pPr algn="l">
                        <a:spcAft>
                          <a:spcPts val="0"/>
                        </a:spcAft>
                      </a:pPr>
                      <a:r>
                        <a:rPr lang="fr-FR" sz="900">
                          <a:sym typeface="Wingdings"/>
                        </a:rPr>
                        <a:t></a:t>
                      </a:r>
                      <a:r>
                        <a:rPr lang="fr-FR" sz="900"/>
                        <a:t> copie de l’avis d’imposition ou non imposition N - 2</a:t>
                      </a:r>
                    </a:p>
                    <a:p>
                      <a:pPr algn="l">
                        <a:spcAft>
                          <a:spcPts val="0"/>
                        </a:spcAft>
                      </a:pPr>
                      <a:r>
                        <a:rPr lang="fr-FR" sz="900" u="sng"/>
                        <a:t>Pour l’aide familiale</a:t>
                      </a:r>
                      <a:r>
                        <a:rPr lang="fr-FR" sz="900"/>
                        <a:t> :</a:t>
                      </a:r>
                    </a:p>
                    <a:p>
                      <a:pPr algn="l">
                        <a:spcAft>
                          <a:spcPts val="0"/>
                        </a:spcAft>
                      </a:pPr>
                      <a:r>
                        <a:rPr lang="fr-FR" sz="900">
                          <a:sym typeface="Wingdings"/>
                        </a:rPr>
                        <a:t></a:t>
                      </a:r>
                      <a:r>
                        <a:rPr lang="fr-FR" sz="900"/>
                        <a:t> certificat médical ou la photocopie de la carte d’invalidité</a:t>
                      </a:r>
                      <a:endParaRPr lang="fr-FR" sz="900">
                        <a:solidFill>
                          <a:srgbClr val="000000"/>
                        </a:solidFill>
                        <a:latin typeface="Times New Roman"/>
                        <a:ea typeface="Times New Roman"/>
                        <a:cs typeface="Times New Roman"/>
                      </a:endParaRPr>
                    </a:p>
                  </a:txBody>
                  <a:tcPr marL="31233" marR="31233" marT="0" marB="0"/>
                </a:tc>
              </a:tr>
              <a:tr h="270798">
                <a:tc>
                  <a:txBody>
                    <a:bodyPr/>
                    <a:lstStyle/>
                    <a:p>
                      <a:pPr algn="l">
                        <a:spcAft>
                          <a:spcPts val="0"/>
                        </a:spcAft>
                      </a:pPr>
                      <a:r>
                        <a:rPr lang="fr-FR" sz="900"/>
                        <a:t>Stage BAFA</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de l’avis d’imposition ou non imposition N - 2</a:t>
                      </a:r>
                    </a:p>
                    <a:p>
                      <a:pPr algn="l">
                        <a:spcAft>
                          <a:spcPts val="0"/>
                        </a:spcAft>
                      </a:pPr>
                      <a:r>
                        <a:rPr lang="fr-FR" sz="900">
                          <a:sym typeface="Wingdings"/>
                        </a:rPr>
                        <a:t></a:t>
                      </a:r>
                      <a:r>
                        <a:rPr lang="fr-FR" sz="900"/>
                        <a:t> pièce justificative des dépenses (facture de la session BAFA)</a:t>
                      </a:r>
                      <a:endParaRPr lang="fr-FR" sz="900">
                        <a:solidFill>
                          <a:srgbClr val="000000"/>
                        </a:solidFill>
                        <a:latin typeface="Times New Roman"/>
                        <a:ea typeface="Times New Roman"/>
                        <a:cs typeface="Times New Roman"/>
                      </a:endParaRPr>
                    </a:p>
                  </a:txBody>
                  <a:tcPr marL="31233" marR="31233" marT="0" marB="0"/>
                </a:tc>
              </a:tr>
              <a:tr h="270798">
                <a:tc>
                  <a:txBody>
                    <a:bodyPr/>
                    <a:lstStyle/>
                    <a:p>
                      <a:pPr algn="l">
                        <a:spcAft>
                          <a:spcPts val="0"/>
                        </a:spcAft>
                      </a:pPr>
                      <a:r>
                        <a:rPr lang="fr-FR" sz="900"/>
                        <a:t>Vacances, séjour linguistique, centre de loisirs, classe de découverte</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de l’avis d’imposition ou de non imposition N - 2</a:t>
                      </a:r>
                    </a:p>
                    <a:p>
                      <a:pPr algn="l">
                        <a:spcAft>
                          <a:spcPts val="0"/>
                        </a:spcAft>
                      </a:pPr>
                      <a:r>
                        <a:rPr lang="fr-FR" sz="900">
                          <a:sym typeface="Wingdings"/>
                        </a:rPr>
                        <a:t></a:t>
                      </a:r>
                      <a:r>
                        <a:rPr lang="fr-FR" sz="900"/>
                        <a:t> attestation ou facture du séjour</a:t>
                      </a:r>
                      <a:endParaRPr lang="fr-FR" sz="900">
                        <a:solidFill>
                          <a:srgbClr val="000000"/>
                        </a:solidFill>
                        <a:latin typeface="Times New Roman"/>
                        <a:ea typeface="Times New Roman"/>
                        <a:cs typeface="Times New Roman"/>
                      </a:endParaRPr>
                    </a:p>
                  </a:txBody>
                  <a:tcPr marL="31233" marR="31233" marT="0" marB="0"/>
                </a:tc>
              </a:tr>
              <a:tr h="270798">
                <a:tc>
                  <a:txBody>
                    <a:bodyPr/>
                    <a:lstStyle/>
                    <a:p>
                      <a:pPr algn="l">
                        <a:spcAft>
                          <a:spcPts val="0"/>
                        </a:spcAft>
                      </a:pPr>
                      <a:r>
                        <a:rPr lang="fr-FR" sz="900"/>
                        <a:t>Séjour vacances retraités</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copie de l’avis d’imposition ou de non imposition N - 2</a:t>
                      </a:r>
                    </a:p>
                    <a:p>
                      <a:pPr algn="l">
                        <a:spcAft>
                          <a:spcPts val="0"/>
                        </a:spcAft>
                      </a:pPr>
                      <a:r>
                        <a:rPr lang="fr-FR" sz="900">
                          <a:sym typeface="Wingdings"/>
                        </a:rPr>
                        <a:t></a:t>
                      </a:r>
                      <a:r>
                        <a:rPr lang="fr-FR" sz="900"/>
                        <a:t> attestation ou facture du séjour</a:t>
                      </a:r>
                      <a:endParaRPr lang="fr-FR" sz="900">
                        <a:solidFill>
                          <a:srgbClr val="000000"/>
                        </a:solidFill>
                        <a:latin typeface="Times New Roman"/>
                        <a:ea typeface="Times New Roman"/>
                        <a:cs typeface="Times New Roman"/>
                      </a:endParaRPr>
                    </a:p>
                  </a:txBody>
                  <a:tcPr marL="31233" marR="31233" marT="0" marB="0"/>
                </a:tc>
              </a:tr>
              <a:tr h="135399">
                <a:tc>
                  <a:txBody>
                    <a:bodyPr/>
                    <a:lstStyle/>
                    <a:p>
                      <a:pPr algn="l">
                        <a:spcAft>
                          <a:spcPts val="0"/>
                        </a:spcAft>
                      </a:pPr>
                      <a:r>
                        <a:rPr lang="fr-FR" sz="900"/>
                        <a:t>Culture</a:t>
                      </a:r>
                      <a:endParaRPr lang="fr-FR" sz="90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a:sym typeface="Wingdings"/>
                        </a:rPr>
                        <a:t></a:t>
                      </a:r>
                      <a:r>
                        <a:rPr lang="fr-FR" sz="900"/>
                        <a:t> attestation ou facture de l’activité</a:t>
                      </a:r>
                      <a:endParaRPr lang="fr-FR" sz="900">
                        <a:solidFill>
                          <a:srgbClr val="000000"/>
                        </a:solidFill>
                        <a:latin typeface="Times New Roman"/>
                        <a:ea typeface="Times New Roman"/>
                        <a:cs typeface="Times New Roman"/>
                      </a:endParaRPr>
                    </a:p>
                  </a:txBody>
                  <a:tcPr marL="31233" marR="31233" marT="0" marB="0"/>
                </a:tc>
              </a:tr>
              <a:tr h="270798">
                <a:tc>
                  <a:txBody>
                    <a:bodyPr/>
                    <a:lstStyle/>
                    <a:p>
                      <a:pPr algn="l">
                        <a:spcAft>
                          <a:spcPts val="0"/>
                        </a:spcAft>
                      </a:pPr>
                      <a:r>
                        <a:rPr lang="fr-FR" sz="900" dirty="0" smtClean="0"/>
                        <a:t>Plan chèques vacances</a:t>
                      </a:r>
                      <a:endParaRPr lang="fr-FR" sz="900" dirty="0">
                        <a:solidFill>
                          <a:srgbClr val="000000"/>
                        </a:solidFill>
                        <a:latin typeface="Times New Roman"/>
                        <a:ea typeface="Times New Roman"/>
                        <a:cs typeface="Times New Roman"/>
                      </a:endParaRPr>
                    </a:p>
                  </a:txBody>
                  <a:tcPr marL="31233" marR="31233" marT="0" marB="0"/>
                </a:tc>
                <a:tc>
                  <a:txBody>
                    <a:bodyPr/>
                    <a:lstStyle/>
                    <a:p>
                      <a:pPr algn="l">
                        <a:spcAft>
                          <a:spcPts val="0"/>
                        </a:spcAft>
                      </a:pPr>
                      <a:r>
                        <a:rPr lang="fr-FR" sz="900" dirty="0" smtClean="0">
                          <a:sym typeface="Wingdings"/>
                        </a:rPr>
                        <a:t></a:t>
                      </a:r>
                      <a:r>
                        <a:rPr lang="fr-FR" sz="900" dirty="0" smtClean="0"/>
                        <a:t> copie de l’avis d’imposition ou de non imposition N – 2</a:t>
                      </a:r>
                    </a:p>
                    <a:p>
                      <a:pPr algn="l">
                        <a:spcAft>
                          <a:spcPts val="0"/>
                        </a:spcAft>
                      </a:pPr>
                      <a:endParaRPr lang="fr-FR" sz="900" dirty="0">
                        <a:solidFill>
                          <a:srgbClr val="000000"/>
                        </a:solidFill>
                        <a:latin typeface="Times New Roman"/>
                        <a:ea typeface="Times New Roman"/>
                        <a:cs typeface="Times New Roman"/>
                      </a:endParaRPr>
                    </a:p>
                  </a:txBody>
                  <a:tcPr marL="31233" marR="31233" marT="0" marB="0"/>
                </a:tc>
              </a:tr>
            </a:tbl>
          </a:graphicData>
        </a:graphic>
      </p:graphicFrame>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6013280"/>
          </a:xfrm>
        </p:spPr>
        <p:txBody>
          <a:bodyPr anchor="ctr"/>
          <a:lstStyle/>
          <a:p>
            <a:pPr algn="ctr"/>
            <a:r>
              <a:rPr lang="fr-FR" b="1" cap="all" dirty="0" smtClean="0">
                <a:solidFill>
                  <a:schemeClr val="accent3">
                    <a:lumMod val="75000"/>
                  </a:schemeClr>
                </a:solidFill>
              </a:rPr>
              <a:t>Le règlement d’attribution</a:t>
            </a:r>
            <a:endParaRPr lang="fr-FR" b="1" cap="all" dirty="0">
              <a:solidFill>
                <a:schemeClr val="accent3">
                  <a:lumMod val="75000"/>
                </a:schemeClr>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6157296"/>
          </a:xfrm>
        </p:spPr>
        <p:txBody>
          <a:bodyPr/>
          <a:lstStyle/>
          <a:p>
            <a:r>
              <a:rPr lang="fr-FR" dirty="0" smtClean="0">
                <a:solidFill>
                  <a:schemeClr val="accent3">
                    <a:lumMod val="75000"/>
                  </a:schemeClr>
                </a:solidFill>
              </a:rPr>
              <a:t>Nous avons des demandes plus spécifiques :</a:t>
            </a:r>
            <a:br>
              <a:rPr lang="fr-FR" dirty="0" smtClean="0">
                <a:solidFill>
                  <a:schemeClr val="accent3">
                    <a:lumMod val="75000"/>
                  </a:schemeClr>
                </a:solidFill>
              </a:rPr>
            </a:br>
            <a:r>
              <a:rPr lang="fr-FR" dirty="0" smtClean="0">
                <a:solidFill>
                  <a:schemeClr val="accent3">
                    <a:lumMod val="75000"/>
                  </a:schemeClr>
                </a:solidFill>
              </a:rPr>
              <a:t/>
            </a:r>
            <a:br>
              <a:rPr lang="fr-FR" dirty="0" smtClean="0">
                <a:solidFill>
                  <a:schemeClr val="accent3">
                    <a:lumMod val="75000"/>
                  </a:schemeClr>
                </a:solidFill>
              </a:rPr>
            </a:br>
            <a:r>
              <a:rPr lang="fr-FR" dirty="0" smtClean="0">
                <a:solidFill>
                  <a:schemeClr val="accent3">
                    <a:lumMod val="75000"/>
                  </a:schemeClr>
                </a:solidFill>
              </a:rPr>
              <a:t/>
            </a:r>
            <a:br>
              <a:rPr lang="fr-FR" dirty="0" smtClean="0">
                <a:solidFill>
                  <a:schemeClr val="accent3">
                    <a:lumMod val="75000"/>
                  </a:schemeClr>
                </a:solidFill>
              </a:rPr>
            </a:br>
            <a:r>
              <a:rPr lang="fr-FR" dirty="0" smtClean="0">
                <a:solidFill>
                  <a:schemeClr val="accent3">
                    <a:lumMod val="75000"/>
                  </a:schemeClr>
                </a:solidFill>
              </a:rPr>
              <a:t>	</a:t>
            </a:r>
            <a:br>
              <a:rPr lang="fr-FR" dirty="0" smtClean="0">
                <a:solidFill>
                  <a:schemeClr val="accent3">
                    <a:lumMod val="75000"/>
                  </a:schemeClr>
                </a:solidFill>
              </a:rPr>
            </a:br>
            <a:r>
              <a:rPr lang="fr-FR" dirty="0" smtClean="0">
                <a:solidFill>
                  <a:schemeClr val="accent3">
                    <a:lumMod val="75000"/>
                  </a:schemeClr>
                </a:solidFill>
              </a:rPr>
              <a:t/>
            </a:r>
            <a:br>
              <a:rPr lang="fr-FR" dirty="0" smtClean="0">
                <a:solidFill>
                  <a:schemeClr val="accent3">
                    <a:lumMod val="75000"/>
                  </a:schemeClr>
                </a:solidFill>
              </a:rPr>
            </a:br>
            <a:r>
              <a:rPr lang="fr-FR" dirty="0" smtClean="0">
                <a:solidFill>
                  <a:schemeClr val="accent3">
                    <a:lumMod val="75000"/>
                  </a:schemeClr>
                </a:solidFill>
              </a:rPr>
              <a:t>- Le secours exceptionnel</a:t>
            </a:r>
            <a:r>
              <a:rPr lang="fr-FR" dirty="0" smtClean="0"/>
              <a:t/>
            </a:r>
            <a:br>
              <a:rPr lang="fr-FR" dirty="0" smtClean="0"/>
            </a:br>
            <a:r>
              <a:rPr lang="fr-FR" dirty="0" smtClean="0"/>
              <a:t/>
            </a:r>
            <a:br>
              <a:rPr lang="fr-FR" dirty="0" smtClean="0"/>
            </a:br>
            <a:r>
              <a:rPr lang="fr-FR" dirty="0" smtClean="0"/>
              <a:t>	</a:t>
            </a:r>
            <a:br>
              <a:rPr lang="fr-FR" dirty="0" smtClean="0"/>
            </a:br>
            <a:r>
              <a:rPr lang="fr-FR" dirty="0" smtClean="0"/>
              <a:t/>
            </a:r>
            <a:br>
              <a:rPr lang="fr-FR" dirty="0" smtClean="0"/>
            </a:br>
            <a:r>
              <a:rPr lang="fr-FR" dirty="0" smtClean="0"/>
              <a:t>	</a:t>
            </a:r>
            <a:br>
              <a:rPr lang="fr-FR" dirty="0" smtClean="0"/>
            </a:br>
            <a:endParaRPr lang="fr-FR" dirty="0"/>
          </a:p>
        </p:txBody>
      </p:sp>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600" dirty="0" smtClean="0">
                <a:solidFill>
                  <a:schemeClr val="accent3">
                    <a:lumMod val="75000"/>
                  </a:schemeClr>
                </a:solidFill>
              </a:rPr>
              <a:t>Pour le secours exceptionnel</a:t>
            </a:r>
            <a:endParaRPr lang="fr-FR" sz="3600" dirty="0">
              <a:solidFill>
                <a:schemeClr val="accent3">
                  <a:lumMod val="7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467544" y="1340768"/>
            <a:ext cx="3743146" cy="530120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44008" y="1440434"/>
            <a:ext cx="3736380" cy="5171504"/>
          </a:xfrm>
          <a:prstGeom prst="rect">
            <a:avLst/>
          </a:prstGeom>
          <a:noFill/>
          <a:ln w="9525">
            <a:noFill/>
            <a:miter lim="800000"/>
            <a:headEnd/>
            <a:tailEnd/>
          </a:ln>
        </p:spPr>
      </p:pic>
    </p:spTree>
  </p:cSld>
  <p:clrMapOvr>
    <a:masterClrMapping/>
  </p:clrMapOvr>
  <p:transition spd="slow">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6157296"/>
          </a:xfrm>
        </p:spPr>
        <p:txBody>
          <a:bodyPr anchor="ctr"/>
          <a:lstStyle/>
          <a:p>
            <a:pPr algn="ctr"/>
            <a:r>
              <a:rPr lang="fr-FR" dirty="0" smtClean="0">
                <a:solidFill>
                  <a:schemeClr val="accent3">
                    <a:lumMod val="75000"/>
                  </a:schemeClr>
                </a:solidFill>
              </a:rPr>
              <a:t>LA BILLETRIE</a:t>
            </a:r>
            <a:endParaRPr lang="fr-FR" dirty="0">
              <a:solidFill>
                <a:schemeClr val="accent3">
                  <a:lumMod val="75000"/>
                </a:schemeClr>
              </a:solidFill>
            </a:endParaRPr>
          </a:p>
        </p:txBody>
      </p:sp>
      <p:pic>
        <p:nvPicPr>
          <p:cNvPr id="9218" name="Picture 2" descr="http://www.tournoi-gym.fr/wp-content/uploads/2010/03/Billeterie.gif"/>
          <p:cNvPicPr>
            <a:picLocks noChangeAspect="1" noChangeArrowheads="1"/>
          </p:cNvPicPr>
          <p:nvPr/>
        </p:nvPicPr>
        <p:blipFill>
          <a:blip r:embed="rId2" cstate="print">
            <a:grayscl/>
          </a:blip>
          <a:srcRect/>
          <a:stretch>
            <a:fillRect/>
          </a:stretch>
        </p:blipFill>
        <p:spPr bwMode="auto">
          <a:xfrm>
            <a:off x="179512" y="260648"/>
            <a:ext cx="2732445" cy="2448272"/>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7772400" cy="6237312"/>
          </a:xfrm>
        </p:spPr>
        <p:txBody>
          <a:bodyPr/>
          <a:lstStyle/>
          <a:p>
            <a:r>
              <a:rPr lang="fr-FR" sz="3600" dirty="0" smtClean="0">
                <a:solidFill>
                  <a:schemeClr val="accent3">
                    <a:lumMod val="75000"/>
                  </a:schemeClr>
                </a:solidFill>
              </a:rPr>
              <a:t>Nous avons :</a:t>
            </a:r>
            <a:br>
              <a:rPr lang="fr-FR" sz="3600" dirty="0" smtClean="0">
                <a:solidFill>
                  <a:schemeClr val="accent3">
                    <a:lumMod val="75000"/>
                  </a:schemeClr>
                </a:solidFill>
              </a:rPr>
            </a:br>
            <a:r>
              <a:rPr lang="fr-FR" sz="3600" dirty="0" smtClean="0">
                <a:solidFill>
                  <a:schemeClr val="accent3">
                    <a:lumMod val="75000"/>
                  </a:schemeClr>
                </a:solidFill>
              </a:rPr>
              <a:t/>
            </a:r>
            <a:br>
              <a:rPr lang="fr-FR" sz="3600" dirty="0" smtClean="0">
                <a:solidFill>
                  <a:schemeClr val="accent3">
                    <a:lumMod val="75000"/>
                  </a:schemeClr>
                </a:solidFill>
              </a:rPr>
            </a:br>
            <a:r>
              <a:rPr lang="fr-FR" sz="3600" dirty="0" smtClean="0">
                <a:solidFill>
                  <a:schemeClr val="accent3">
                    <a:lumMod val="75000"/>
                  </a:schemeClr>
                </a:solidFill>
              </a:rPr>
              <a:t>	- </a:t>
            </a:r>
            <a:r>
              <a:rPr lang="fr-FR" sz="3200" dirty="0" smtClean="0">
                <a:solidFill>
                  <a:schemeClr val="accent3">
                    <a:lumMod val="75000"/>
                  </a:schemeClr>
                </a:solidFill>
              </a:rPr>
              <a:t>Coupons sport</a:t>
            </a:r>
            <a:br>
              <a:rPr lang="fr-FR" sz="3200" dirty="0" smtClean="0">
                <a:solidFill>
                  <a:schemeClr val="accent3">
                    <a:lumMod val="75000"/>
                  </a:schemeClr>
                </a:solidFill>
              </a:rPr>
            </a:br>
            <a:r>
              <a:rPr lang="fr-FR" sz="3200" dirty="0" smtClean="0">
                <a:solidFill>
                  <a:schemeClr val="accent3">
                    <a:lumMod val="75000"/>
                  </a:schemeClr>
                </a:solidFill>
              </a:rPr>
              <a:t/>
            </a:r>
            <a:br>
              <a:rPr lang="fr-FR" sz="3200" dirty="0" smtClean="0">
                <a:solidFill>
                  <a:schemeClr val="accent3">
                    <a:lumMod val="75000"/>
                  </a:schemeClr>
                </a:solidFill>
              </a:rPr>
            </a:br>
            <a:r>
              <a:rPr lang="fr-FR" sz="3200" dirty="0" smtClean="0">
                <a:solidFill>
                  <a:schemeClr val="accent3">
                    <a:lumMod val="75000"/>
                  </a:schemeClr>
                </a:solidFill>
              </a:rPr>
              <a:t>	- Chèques lire, disque et culture</a:t>
            </a:r>
            <a:br>
              <a:rPr lang="fr-FR" sz="3200" dirty="0" smtClean="0">
                <a:solidFill>
                  <a:schemeClr val="accent3">
                    <a:lumMod val="75000"/>
                  </a:schemeClr>
                </a:solidFill>
              </a:rPr>
            </a:br>
            <a:r>
              <a:rPr lang="fr-FR" sz="3200" dirty="0" smtClean="0">
                <a:solidFill>
                  <a:schemeClr val="accent3">
                    <a:lumMod val="75000"/>
                  </a:schemeClr>
                </a:solidFill>
              </a:rPr>
              <a:t/>
            </a:r>
            <a:br>
              <a:rPr lang="fr-FR" sz="3200" dirty="0" smtClean="0">
                <a:solidFill>
                  <a:schemeClr val="accent3">
                    <a:lumMod val="75000"/>
                  </a:schemeClr>
                </a:solidFill>
              </a:rPr>
            </a:br>
            <a:r>
              <a:rPr lang="fr-FR" sz="3200" dirty="0" smtClean="0">
                <a:solidFill>
                  <a:schemeClr val="accent3">
                    <a:lumMod val="75000"/>
                  </a:schemeClr>
                </a:solidFill>
              </a:rPr>
              <a:t>	- Chèques emploi service</a:t>
            </a:r>
            <a:br>
              <a:rPr lang="fr-FR" sz="3200" dirty="0" smtClean="0">
                <a:solidFill>
                  <a:schemeClr val="accent3">
                    <a:lumMod val="75000"/>
                  </a:schemeClr>
                </a:solidFill>
              </a:rPr>
            </a:br>
            <a:r>
              <a:rPr lang="fr-FR" sz="3200" dirty="0" smtClean="0">
                <a:solidFill>
                  <a:schemeClr val="accent3">
                    <a:lumMod val="75000"/>
                  </a:schemeClr>
                </a:solidFill>
              </a:rPr>
              <a:t>	</a:t>
            </a:r>
            <a:br>
              <a:rPr lang="fr-FR" sz="3200" dirty="0" smtClean="0">
                <a:solidFill>
                  <a:schemeClr val="accent3">
                    <a:lumMod val="75000"/>
                  </a:schemeClr>
                </a:solidFill>
              </a:rPr>
            </a:br>
            <a:r>
              <a:rPr lang="fr-FR" sz="3200" dirty="0" smtClean="0">
                <a:solidFill>
                  <a:schemeClr val="accent3">
                    <a:lumMod val="75000"/>
                  </a:schemeClr>
                </a:solidFill>
              </a:rPr>
              <a:t>	- Plan chèques vacances</a:t>
            </a:r>
            <a:br>
              <a:rPr lang="fr-FR" sz="3200" dirty="0" smtClean="0">
                <a:solidFill>
                  <a:schemeClr val="accent3">
                    <a:lumMod val="75000"/>
                  </a:schemeClr>
                </a:solidFill>
              </a:rPr>
            </a:br>
            <a:r>
              <a:rPr lang="fr-FR" sz="3200" dirty="0" smtClean="0"/>
              <a:t/>
            </a:r>
            <a:br>
              <a:rPr lang="fr-FR" sz="3200" dirty="0" smtClean="0"/>
            </a:br>
            <a:r>
              <a:rPr lang="fr-FR" sz="3200" dirty="0" smtClean="0"/>
              <a:t>	</a:t>
            </a:r>
            <a:r>
              <a:rPr lang="fr-FR" dirty="0" smtClean="0"/>
              <a:t/>
            </a:r>
            <a:br>
              <a:rPr lang="fr-FR" dirty="0" smtClean="0"/>
            </a:br>
            <a:r>
              <a:rPr lang="fr-FR" dirty="0" smtClean="0"/>
              <a:t/>
            </a:r>
            <a:br>
              <a:rPr lang="fr-FR" dirty="0" smtClean="0"/>
            </a:br>
            <a:r>
              <a:rPr lang="fr-FR" dirty="0" smtClean="0"/>
              <a:t>	</a:t>
            </a:r>
            <a:br>
              <a:rPr lang="fr-FR" dirty="0" smtClean="0"/>
            </a:br>
            <a:r>
              <a:rPr lang="fr-FR" dirty="0" smtClean="0"/>
              <a:t/>
            </a:r>
            <a:br>
              <a:rPr lang="fr-FR" dirty="0" smtClean="0"/>
            </a:br>
            <a:r>
              <a:rPr lang="fr-FR" dirty="0" smtClean="0"/>
              <a:t/>
            </a:r>
            <a:br>
              <a:rPr lang="fr-FR" dirty="0" smtClean="0"/>
            </a:br>
            <a:r>
              <a:rPr lang="fr-FR" dirty="0" smtClean="0"/>
              <a:t>	</a:t>
            </a:r>
            <a:br>
              <a:rPr lang="fr-FR" dirty="0" smtClean="0"/>
            </a:br>
            <a:endParaRPr lang="fr-FR" dirty="0"/>
          </a:p>
        </p:txBody>
      </p:sp>
    </p:spTree>
  </p:cSld>
  <p:clrMapOvr>
    <a:masterClrMapping/>
  </p:clrMapOvr>
  <p:transition spd="slow">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b="1" dirty="0" smtClean="0">
                <a:solidFill>
                  <a:schemeClr val="accent3">
                    <a:lumMod val="75000"/>
                  </a:schemeClr>
                </a:solidFill>
              </a:rPr>
              <a:t>Les Chèques lire, culture et disque</a:t>
            </a:r>
            <a:endParaRPr lang="fr-FR" b="1" dirty="0">
              <a:solidFill>
                <a:schemeClr val="accent3">
                  <a:lumMod val="75000"/>
                </a:schemeClr>
              </a:solidFill>
            </a:endParaRPr>
          </a:p>
        </p:txBody>
      </p:sp>
      <p:sp>
        <p:nvSpPr>
          <p:cNvPr id="4" name="Espace réservé du contenu 3"/>
          <p:cNvSpPr>
            <a:spLocks noGrp="1"/>
          </p:cNvSpPr>
          <p:nvPr>
            <p:ph idx="1"/>
          </p:nvPr>
        </p:nvSpPr>
        <p:spPr/>
        <p:txBody>
          <a:bodyPr/>
          <a:lstStyle/>
          <a:p>
            <a:r>
              <a:rPr lang="fr-FR" dirty="0" smtClean="0">
                <a:solidFill>
                  <a:schemeClr val="accent3">
                    <a:lumMod val="75000"/>
                  </a:schemeClr>
                </a:solidFill>
              </a:rPr>
              <a:t>Au maximum  13 par an</a:t>
            </a:r>
          </a:p>
          <a:p>
            <a:pPr>
              <a:buNone/>
            </a:pPr>
            <a:r>
              <a:rPr lang="fr-FR" dirty="0" smtClean="0">
                <a:solidFill>
                  <a:schemeClr val="accent3">
                    <a:lumMod val="75000"/>
                  </a:schemeClr>
                </a:solidFill>
              </a:rPr>
              <a:t>Pour chaque catégorie</a:t>
            </a:r>
          </a:p>
          <a:p>
            <a:r>
              <a:rPr lang="fr-FR" dirty="0" smtClean="0">
                <a:solidFill>
                  <a:schemeClr val="accent3">
                    <a:lumMod val="75000"/>
                  </a:schemeClr>
                </a:solidFill>
              </a:rPr>
              <a:t>La demande</a:t>
            </a:r>
          </a:p>
          <a:p>
            <a:endParaRPr lang="fr-FR" dirty="0" smtClean="0"/>
          </a:p>
          <a:p>
            <a:endParaRPr lang="fr-FR" dirty="0" smtClean="0"/>
          </a:p>
        </p:txBody>
      </p:sp>
      <p:sp>
        <p:nvSpPr>
          <p:cNvPr id="5" name="Flèche droite 4"/>
          <p:cNvSpPr/>
          <p:nvPr/>
        </p:nvSpPr>
        <p:spPr>
          <a:xfrm>
            <a:off x="1691680" y="3140968"/>
            <a:ext cx="3384376" cy="108012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5122" name="Picture 2"/>
          <p:cNvPicPr>
            <a:picLocks noChangeAspect="1" noChangeArrowheads="1"/>
          </p:cNvPicPr>
          <p:nvPr/>
        </p:nvPicPr>
        <p:blipFill>
          <a:blip r:embed="rId2" cstate="print"/>
          <a:srcRect/>
          <a:stretch>
            <a:fillRect/>
          </a:stretch>
        </p:blipFill>
        <p:spPr bwMode="auto">
          <a:xfrm>
            <a:off x="5148064" y="1772816"/>
            <a:ext cx="3741818" cy="4896544"/>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75000"/>
                  </a:schemeClr>
                </a:solidFill>
              </a:rPr>
              <a:t>Sommaires</a:t>
            </a:r>
            <a:endParaRPr lang="fr-FR" dirty="0">
              <a:solidFill>
                <a:schemeClr val="accent3">
                  <a:lumMod val="75000"/>
                </a:schemeClr>
              </a:solidFill>
            </a:endParaRPr>
          </a:p>
        </p:txBody>
      </p:sp>
      <p:sp>
        <p:nvSpPr>
          <p:cNvPr id="3" name="Espace réservé du contenu 2"/>
          <p:cNvSpPr>
            <a:spLocks noGrp="1"/>
          </p:cNvSpPr>
          <p:nvPr>
            <p:ph idx="1"/>
          </p:nvPr>
        </p:nvSpPr>
        <p:spPr/>
        <p:txBody>
          <a:bodyPr>
            <a:normAutofit fontScale="70000" lnSpcReduction="20000"/>
          </a:bodyPr>
          <a:lstStyle/>
          <a:p>
            <a:pPr>
              <a:buNone/>
            </a:pPr>
            <a:endParaRPr lang="fr-FR" dirty="0" smtClean="0"/>
          </a:p>
          <a:p>
            <a:pPr lvl="0">
              <a:buFont typeface="Wingdings" pitchFamily="2" charset="2"/>
              <a:buChar char="§"/>
            </a:pPr>
            <a:r>
              <a:rPr lang="fr-FR" dirty="0" smtClean="0">
                <a:solidFill>
                  <a:schemeClr val="accent3">
                    <a:lumMod val="75000"/>
                  </a:schemeClr>
                </a:solidFill>
              </a:rPr>
              <a:t>présentation de l’ADAS 76</a:t>
            </a:r>
          </a:p>
          <a:p>
            <a:pPr lvl="0">
              <a:buFont typeface="Wingdings" pitchFamily="2" charset="2"/>
              <a:buChar char="§"/>
            </a:pPr>
            <a:endParaRPr lang="fr-FR" dirty="0" smtClean="0">
              <a:solidFill>
                <a:schemeClr val="accent3">
                  <a:lumMod val="75000"/>
                </a:schemeClr>
              </a:solidFill>
            </a:endParaRPr>
          </a:p>
          <a:p>
            <a:pPr lvl="0">
              <a:buFont typeface="Wingdings" pitchFamily="2" charset="2"/>
              <a:buChar char="§"/>
            </a:pPr>
            <a:r>
              <a:rPr lang="fr-FR" dirty="0" smtClean="0">
                <a:solidFill>
                  <a:schemeClr val="accent3">
                    <a:lumMod val="75000"/>
                  </a:schemeClr>
                </a:solidFill>
              </a:rPr>
              <a:t>situation sur les adhésions,</a:t>
            </a:r>
          </a:p>
          <a:p>
            <a:pPr>
              <a:buNone/>
            </a:pPr>
            <a:r>
              <a:rPr lang="fr-FR" dirty="0" smtClean="0">
                <a:solidFill>
                  <a:schemeClr val="accent3">
                    <a:lumMod val="75000"/>
                  </a:schemeClr>
                </a:solidFill>
              </a:rPr>
              <a:t> </a:t>
            </a:r>
          </a:p>
          <a:p>
            <a:pPr lvl="0"/>
            <a:r>
              <a:rPr lang="fr-FR" dirty="0" smtClean="0">
                <a:solidFill>
                  <a:schemeClr val="accent3">
                    <a:lumMod val="75000"/>
                  </a:schemeClr>
                </a:solidFill>
              </a:rPr>
              <a:t>constitution des dossiers,</a:t>
            </a:r>
          </a:p>
          <a:p>
            <a:pPr>
              <a:buNone/>
            </a:pPr>
            <a:r>
              <a:rPr lang="fr-FR" dirty="0" smtClean="0">
                <a:solidFill>
                  <a:schemeClr val="accent3">
                    <a:lumMod val="75000"/>
                  </a:schemeClr>
                </a:solidFill>
              </a:rPr>
              <a:t> </a:t>
            </a:r>
          </a:p>
          <a:p>
            <a:pPr lvl="0"/>
            <a:r>
              <a:rPr lang="fr-FR" dirty="0" smtClean="0">
                <a:solidFill>
                  <a:schemeClr val="accent3">
                    <a:lumMod val="75000"/>
                  </a:schemeClr>
                </a:solidFill>
              </a:rPr>
              <a:t>présentation des offres CSF par un représentant,</a:t>
            </a:r>
          </a:p>
          <a:p>
            <a:pPr>
              <a:buNone/>
            </a:pPr>
            <a:r>
              <a:rPr lang="fr-FR" dirty="0" smtClean="0">
                <a:solidFill>
                  <a:schemeClr val="accent3">
                    <a:lumMod val="75000"/>
                  </a:schemeClr>
                </a:solidFill>
              </a:rPr>
              <a:t> </a:t>
            </a:r>
          </a:p>
          <a:p>
            <a:pPr lvl="0"/>
            <a:r>
              <a:rPr lang="fr-FR" dirty="0" smtClean="0">
                <a:solidFill>
                  <a:schemeClr val="accent3">
                    <a:lumMod val="75000"/>
                  </a:schemeClr>
                </a:solidFill>
              </a:rPr>
              <a:t>nouveautés pour 2017,</a:t>
            </a:r>
          </a:p>
          <a:p>
            <a:pPr>
              <a:buNone/>
            </a:pPr>
            <a:endParaRPr lang="fr-FR" dirty="0" smtClean="0">
              <a:solidFill>
                <a:schemeClr val="accent3">
                  <a:lumMod val="75000"/>
                </a:schemeClr>
              </a:solidFill>
            </a:endParaRPr>
          </a:p>
          <a:p>
            <a:pPr lvl="0"/>
            <a:r>
              <a:rPr lang="fr-FR" dirty="0" smtClean="0">
                <a:solidFill>
                  <a:schemeClr val="accent3">
                    <a:lumMod val="75000"/>
                  </a:schemeClr>
                </a:solidFill>
              </a:rPr>
              <a:t>souhaits divers pour l’année 2017 et les années à venir</a:t>
            </a:r>
          </a:p>
          <a:p>
            <a:pPr>
              <a:buNone/>
            </a:pPr>
            <a:r>
              <a:rPr lang="fr-FR" dirty="0" smtClean="0">
                <a:solidFill>
                  <a:schemeClr val="accent3">
                    <a:lumMod val="60000"/>
                    <a:lumOff val="40000"/>
                  </a:schemeClr>
                </a:solidFill>
              </a:rPr>
              <a:t> </a:t>
            </a:r>
          </a:p>
          <a:p>
            <a:endParaRPr lang="fr-FR" dirty="0" smtClean="0"/>
          </a:p>
          <a:p>
            <a:pPr lvl="1">
              <a:buNone/>
            </a:pPr>
            <a:endParaRPr lang="fr-FR" dirty="0" smtClean="0"/>
          </a:p>
          <a:p>
            <a:pPr lvl="1">
              <a:buNone/>
            </a:pPr>
            <a:endParaRPr lang="fr-FR" dirty="0" smtClean="0"/>
          </a:p>
          <a:p>
            <a:pPr lvl="1">
              <a:buFont typeface="Wingdings" pitchFamily="2" charset="2"/>
              <a:buChar char="§"/>
            </a:pPr>
            <a:endParaRPr lang="fr-FR" dirty="0" smtClean="0"/>
          </a:p>
          <a:p>
            <a:pPr>
              <a:buFont typeface="Wingdings" pitchFamily="2" charset="2"/>
              <a:buChar char="§"/>
            </a:pPr>
            <a:endParaRPr lang="fr-FR" dirty="0" smtClean="0"/>
          </a:p>
          <a:p>
            <a:endParaRPr lang="fr-FR" dirty="0" smtClean="0"/>
          </a:p>
          <a:p>
            <a:endParaRPr lang="fr-FR" dirty="0"/>
          </a:p>
        </p:txBody>
      </p:sp>
    </p:spTree>
  </p:cSld>
  <p:clrMapOvr>
    <a:masterClrMapping/>
  </p:clrMapOvr>
  <p:transition spd="slow">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solidFill>
                  <a:schemeClr val="accent3">
                    <a:lumMod val="75000"/>
                  </a:schemeClr>
                </a:solidFill>
              </a:rPr>
              <a:t>Les Coupons sports </a:t>
            </a:r>
            <a:endParaRPr lang="fr-FR" b="1" dirty="0">
              <a:solidFill>
                <a:schemeClr val="accent3">
                  <a:lumMod val="75000"/>
                </a:schemeClr>
              </a:solidFill>
            </a:endParaRPr>
          </a:p>
        </p:txBody>
      </p:sp>
      <p:sp>
        <p:nvSpPr>
          <p:cNvPr id="4" name="Espace réservé du contenu 3"/>
          <p:cNvSpPr>
            <a:spLocks noGrp="1"/>
          </p:cNvSpPr>
          <p:nvPr>
            <p:ph idx="1"/>
          </p:nvPr>
        </p:nvSpPr>
        <p:spPr/>
        <p:txBody>
          <a:bodyPr/>
          <a:lstStyle/>
          <a:p>
            <a:r>
              <a:rPr lang="fr-FR" dirty="0" smtClean="0">
                <a:solidFill>
                  <a:schemeClr val="accent3">
                    <a:lumMod val="75000"/>
                  </a:schemeClr>
                </a:solidFill>
              </a:rPr>
              <a:t>Au maximum  24 par an</a:t>
            </a:r>
          </a:p>
          <a:p>
            <a:pPr>
              <a:buNone/>
            </a:pPr>
            <a:r>
              <a:rPr lang="fr-FR" dirty="0" smtClean="0">
                <a:solidFill>
                  <a:schemeClr val="accent3">
                    <a:lumMod val="75000"/>
                  </a:schemeClr>
                </a:solidFill>
              </a:rPr>
              <a:t>Et par Bénéficiaire</a:t>
            </a:r>
          </a:p>
          <a:p>
            <a:r>
              <a:rPr lang="fr-FR" dirty="0" smtClean="0">
                <a:solidFill>
                  <a:schemeClr val="accent3">
                    <a:lumMod val="75000"/>
                  </a:schemeClr>
                </a:solidFill>
              </a:rPr>
              <a:t>La demande </a:t>
            </a:r>
          </a:p>
          <a:p>
            <a:endParaRPr lang="fr-FR" dirty="0" smtClean="0"/>
          </a:p>
          <a:p>
            <a:endParaRPr lang="fr-FR" dirty="0" smtClean="0"/>
          </a:p>
          <a:p>
            <a:pPr marL="411480" lvl="1" indent="-342900">
              <a:spcBef>
                <a:spcPts val="700"/>
              </a:spcBef>
              <a:buClr>
                <a:schemeClr val="tx2"/>
              </a:buClr>
              <a:buSzPct val="95000"/>
              <a:buFont typeface="Wingdings"/>
              <a:buChar char=""/>
            </a:pPr>
            <a:r>
              <a:rPr lang="fr-FR" dirty="0" smtClean="0">
                <a:solidFill>
                  <a:schemeClr val="accent3">
                    <a:lumMod val="75000"/>
                  </a:schemeClr>
                </a:solidFill>
              </a:rPr>
              <a:t>Copie de l’avis d’imposition</a:t>
            </a:r>
          </a:p>
          <a:p>
            <a:pPr marL="411480" lvl="1" indent="-342900">
              <a:spcBef>
                <a:spcPts val="700"/>
              </a:spcBef>
              <a:buClr>
                <a:schemeClr val="tx2"/>
              </a:buClr>
              <a:buSzPct val="95000"/>
              <a:buNone/>
            </a:pPr>
            <a:r>
              <a:rPr lang="fr-FR" dirty="0" smtClean="0">
                <a:solidFill>
                  <a:schemeClr val="accent3">
                    <a:lumMod val="75000"/>
                  </a:schemeClr>
                </a:solidFill>
              </a:rPr>
              <a:t> ou de non-imposition</a:t>
            </a:r>
          </a:p>
          <a:p>
            <a:endParaRPr lang="fr-FR" dirty="0"/>
          </a:p>
        </p:txBody>
      </p:sp>
      <p:sp>
        <p:nvSpPr>
          <p:cNvPr id="5" name="Flèche droite 4"/>
          <p:cNvSpPr/>
          <p:nvPr/>
        </p:nvSpPr>
        <p:spPr>
          <a:xfrm>
            <a:off x="1907704" y="3212976"/>
            <a:ext cx="3384376" cy="108012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6146" name="Picture 2"/>
          <p:cNvPicPr>
            <a:picLocks noChangeAspect="1" noChangeArrowheads="1"/>
          </p:cNvPicPr>
          <p:nvPr/>
        </p:nvPicPr>
        <p:blipFill>
          <a:blip r:embed="rId2" cstate="print"/>
          <a:srcRect/>
          <a:stretch>
            <a:fillRect/>
          </a:stretch>
        </p:blipFill>
        <p:spPr bwMode="auto">
          <a:xfrm>
            <a:off x="5351440" y="1700808"/>
            <a:ext cx="3504527" cy="4963264"/>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solidFill>
                  <a:schemeClr val="accent3">
                    <a:lumMod val="75000"/>
                  </a:schemeClr>
                </a:solidFill>
              </a:rPr>
              <a:t>Les CESU</a:t>
            </a:r>
            <a:endParaRPr lang="fr-FR" b="1" dirty="0">
              <a:solidFill>
                <a:schemeClr val="accent3">
                  <a:lumMod val="75000"/>
                </a:schemeClr>
              </a:solidFill>
            </a:endParaRPr>
          </a:p>
        </p:txBody>
      </p:sp>
      <p:sp>
        <p:nvSpPr>
          <p:cNvPr id="4" name="Espace réservé du contenu 3"/>
          <p:cNvSpPr>
            <a:spLocks noGrp="1"/>
          </p:cNvSpPr>
          <p:nvPr>
            <p:ph idx="1"/>
          </p:nvPr>
        </p:nvSpPr>
        <p:spPr/>
        <p:txBody>
          <a:bodyPr/>
          <a:lstStyle/>
          <a:p>
            <a:r>
              <a:rPr lang="fr-FR" dirty="0" smtClean="0">
                <a:solidFill>
                  <a:schemeClr val="accent3">
                    <a:lumMod val="75000"/>
                  </a:schemeClr>
                </a:solidFill>
              </a:rPr>
              <a:t>Au maximum  100 par an</a:t>
            </a:r>
          </a:p>
          <a:p>
            <a:pPr>
              <a:buNone/>
            </a:pPr>
            <a:r>
              <a:rPr lang="fr-FR" dirty="0" smtClean="0">
                <a:solidFill>
                  <a:schemeClr val="accent3">
                    <a:lumMod val="75000"/>
                  </a:schemeClr>
                </a:solidFill>
              </a:rPr>
              <a:t>Et par Bénéficiaire</a:t>
            </a:r>
          </a:p>
          <a:p>
            <a:r>
              <a:rPr lang="fr-FR" dirty="0" smtClean="0">
                <a:solidFill>
                  <a:schemeClr val="accent3">
                    <a:lumMod val="75000"/>
                  </a:schemeClr>
                </a:solidFill>
              </a:rPr>
              <a:t>La demande </a:t>
            </a:r>
          </a:p>
          <a:p>
            <a:endParaRPr lang="fr-FR" dirty="0" smtClean="0">
              <a:solidFill>
                <a:schemeClr val="accent3">
                  <a:lumMod val="75000"/>
                </a:schemeClr>
              </a:solidFill>
            </a:endParaRPr>
          </a:p>
          <a:p>
            <a:endParaRPr lang="fr-FR" dirty="0" smtClean="0">
              <a:solidFill>
                <a:schemeClr val="accent3">
                  <a:lumMod val="75000"/>
                </a:schemeClr>
              </a:solidFill>
            </a:endParaRPr>
          </a:p>
          <a:p>
            <a:pPr marL="411480" lvl="1" indent="-342900">
              <a:spcBef>
                <a:spcPts val="700"/>
              </a:spcBef>
              <a:buClr>
                <a:schemeClr val="tx2"/>
              </a:buClr>
              <a:buSzPct val="95000"/>
              <a:buFont typeface="Wingdings"/>
              <a:buChar char=""/>
            </a:pPr>
            <a:r>
              <a:rPr lang="fr-FR" dirty="0" smtClean="0">
                <a:solidFill>
                  <a:schemeClr val="accent3">
                    <a:lumMod val="75000"/>
                  </a:schemeClr>
                </a:solidFill>
              </a:rPr>
              <a:t>Copie de l’avis d’imposition</a:t>
            </a:r>
          </a:p>
          <a:p>
            <a:pPr marL="411480" lvl="1" indent="-342900">
              <a:spcBef>
                <a:spcPts val="700"/>
              </a:spcBef>
              <a:buClr>
                <a:schemeClr val="tx2"/>
              </a:buClr>
              <a:buSzPct val="95000"/>
              <a:buNone/>
            </a:pPr>
            <a:r>
              <a:rPr lang="fr-FR" dirty="0" smtClean="0">
                <a:solidFill>
                  <a:schemeClr val="accent3">
                    <a:lumMod val="75000"/>
                  </a:schemeClr>
                </a:solidFill>
              </a:rPr>
              <a:t> ou de non-imposition</a:t>
            </a:r>
          </a:p>
          <a:p>
            <a:endParaRPr lang="fr-FR" dirty="0"/>
          </a:p>
        </p:txBody>
      </p:sp>
      <p:sp>
        <p:nvSpPr>
          <p:cNvPr id="5" name="Flèche droite 4"/>
          <p:cNvSpPr/>
          <p:nvPr/>
        </p:nvSpPr>
        <p:spPr>
          <a:xfrm>
            <a:off x="1331640" y="3284984"/>
            <a:ext cx="3384376" cy="108012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7170" name="Picture 2"/>
          <p:cNvPicPr>
            <a:picLocks noChangeAspect="1" noChangeArrowheads="1"/>
          </p:cNvPicPr>
          <p:nvPr/>
        </p:nvPicPr>
        <p:blipFill>
          <a:blip r:embed="rId2" cstate="print"/>
          <a:srcRect/>
          <a:stretch>
            <a:fillRect/>
          </a:stretch>
        </p:blipFill>
        <p:spPr bwMode="auto">
          <a:xfrm>
            <a:off x="5436096" y="1628800"/>
            <a:ext cx="3467762" cy="5013176"/>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3600" b="1" dirty="0" smtClean="0">
                <a:solidFill>
                  <a:schemeClr val="accent3">
                    <a:lumMod val="75000"/>
                  </a:schemeClr>
                </a:solidFill>
              </a:rPr>
              <a:t>Pour </a:t>
            </a:r>
            <a:r>
              <a:rPr lang="fr-FR" sz="3600" b="1" u="sng" dirty="0" smtClean="0">
                <a:solidFill>
                  <a:schemeClr val="accent3">
                    <a:lumMod val="75000"/>
                  </a:schemeClr>
                </a:solidFill>
              </a:rPr>
              <a:t>le Plan chèque vacances</a:t>
            </a:r>
            <a:r>
              <a:rPr lang="fr-FR" sz="3600" b="1" dirty="0" smtClean="0">
                <a:solidFill>
                  <a:schemeClr val="accent3">
                    <a:lumMod val="75000"/>
                  </a:schemeClr>
                </a:solidFill>
              </a:rPr>
              <a:t>: il faut  fournir : la demande d’ouverture du plan chèque</a:t>
            </a:r>
            <a:endParaRPr lang="fr-FR" b="1" dirty="0">
              <a:solidFill>
                <a:schemeClr val="accent3">
                  <a:lumMod val="75000"/>
                </a:schemeClr>
              </a:solidFill>
            </a:endParaRPr>
          </a:p>
        </p:txBody>
      </p:sp>
      <p:sp>
        <p:nvSpPr>
          <p:cNvPr id="4" name="Espace réservé du contenu 3"/>
          <p:cNvSpPr>
            <a:spLocks noGrp="1"/>
          </p:cNvSpPr>
          <p:nvPr>
            <p:ph sz="half" idx="1"/>
          </p:nvPr>
        </p:nvSpPr>
        <p:spPr>
          <a:xfrm>
            <a:off x="107504" y="2204864"/>
            <a:ext cx="8712968" cy="4032448"/>
          </a:xfrm>
        </p:spPr>
        <p:txBody>
          <a:bodyPr>
            <a:normAutofit/>
          </a:bodyPr>
          <a:lstStyle/>
          <a:p>
            <a:pPr lvl="0">
              <a:buNone/>
            </a:pPr>
            <a:endParaRPr lang="fr-FR" dirty="0" smtClean="0"/>
          </a:p>
          <a:p>
            <a:pPr lvl="1"/>
            <a:r>
              <a:rPr lang="fr-FR" dirty="0" smtClean="0">
                <a:solidFill>
                  <a:schemeClr val="accent3">
                    <a:lumMod val="75000"/>
                  </a:schemeClr>
                </a:solidFill>
              </a:rPr>
              <a:t>la demande d’ouverture du plan chèque</a:t>
            </a:r>
          </a:p>
          <a:p>
            <a:pPr lvl="1">
              <a:buNone/>
            </a:pPr>
            <a:endParaRPr lang="fr-FR" dirty="0" smtClean="0">
              <a:solidFill>
                <a:schemeClr val="accent3">
                  <a:lumMod val="75000"/>
                </a:schemeClr>
              </a:solidFill>
            </a:endParaRPr>
          </a:p>
          <a:p>
            <a:pPr lvl="1"/>
            <a:r>
              <a:rPr lang="fr-FR" dirty="0" smtClean="0">
                <a:solidFill>
                  <a:schemeClr val="accent3">
                    <a:lumMod val="75000"/>
                  </a:schemeClr>
                </a:solidFill>
              </a:rPr>
              <a:t>copie de l’avis d’imposition ou de non-imposition</a:t>
            </a:r>
          </a:p>
          <a:p>
            <a:pPr lvl="1"/>
            <a:endParaRPr lang="fr-FR" dirty="0" smtClean="0">
              <a:solidFill>
                <a:schemeClr val="accent3">
                  <a:lumMod val="75000"/>
                </a:schemeClr>
              </a:solidFill>
            </a:endParaRPr>
          </a:p>
          <a:p>
            <a:pPr lvl="1"/>
            <a:r>
              <a:rPr lang="fr-FR" dirty="0" smtClean="0">
                <a:solidFill>
                  <a:schemeClr val="accent3">
                    <a:lumMod val="75000"/>
                  </a:schemeClr>
                </a:solidFill>
              </a:rPr>
              <a:t>un RIB</a:t>
            </a:r>
          </a:p>
          <a:p>
            <a:pPr lvl="1"/>
            <a:endParaRPr lang="fr-FR" dirty="0" smtClean="0"/>
          </a:p>
          <a:p>
            <a:pPr lvl="1"/>
            <a:endParaRPr lang="fr-FR" dirty="0" smtClean="0"/>
          </a:p>
          <a:p>
            <a:pPr lvl="1"/>
            <a:endParaRPr lang="fr-FR" dirty="0"/>
          </a:p>
        </p:txBody>
      </p:sp>
    </p:spTree>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91480"/>
            <a:ext cx="7772400" cy="3140968"/>
          </a:xfrm>
        </p:spPr>
        <p:txBody>
          <a:bodyPr anchor="ctr"/>
          <a:lstStyle/>
          <a:p>
            <a:pPr algn="ctr"/>
            <a:r>
              <a:rPr lang="fr-FR" b="1" cap="all" dirty="0" smtClean="0">
                <a:solidFill>
                  <a:schemeClr val="accent3">
                    <a:lumMod val="75000"/>
                  </a:schemeClr>
                </a:solidFill>
              </a:rPr>
              <a:t>Présentation du </a:t>
            </a:r>
            <a:br>
              <a:rPr lang="fr-FR" b="1" cap="all" dirty="0" smtClean="0">
                <a:solidFill>
                  <a:schemeClr val="accent3">
                    <a:lumMod val="75000"/>
                  </a:schemeClr>
                </a:solidFill>
              </a:rPr>
            </a:br>
            <a:r>
              <a:rPr lang="fr-FR" b="1" cap="all" dirty="0" smtClean="0">
                <a:solidFill>
                  <a:schemeClr val="accent3">
                    <a:lumMod val="75000"/>
                  </a:schemeClr>
                </a:solidFill>
              </a:rPr>
              <a:t>Crédit sociale fonctionnaire</a:t>
            </a:r>
            <a:endParaRPr lang="fr-FR" b="1" cap="all" dirty="0">
              <a:solidFill>
                <a:schemeClr val="accent3">
                  <a:lumMod val="75000"/>
                </a:schemeClr>
              </a:solidFill>
            </a:endParaRPr>
          </a:p>
        </p:txBody>
      </p:sp>
      <p:pic>
        <p:nvPicPr>
          <p:cNvPr id="9218" name="Picture 2"/>
          <p:cNvPicPr>
            <a:picLocks noChangeAspect="1" noChangeArrowheads="1"/>
          </p:cNvPicPr>
          <p:nvPr/>
        </p:nvPicPr>
        <p:blipFill>
          <a:blip r:embed="rId2" cstate="print"/>
          <a:srcRect/>
          <a:stretch>
            <a:fillRect/>
          </a:stretch>
        </p:blipFill>
        <p:spPr bwMode="auto">
          <a:xfrm>
            <a:off x="323528" y="1340768"/>
            <a:ext cx="3813327" cy="54006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b="3511"/>
          <a:stretch>
            <a:fillRect/>
          </a:stretch>
        </p:blipFill>
        <p:spPr bwMode="auto">
          <a:xfrm>
            <a:off x="4860032" y="1340768"/>
            <a:ext cx="3816424" cy="5400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6013280"/>
          </a:xfrm>
        </p:spPr>
        <p:txBody>
          <a:bodyPr anchor="ctr"/>
          <a:lstStyle/>
          <a:p>
            <a:pPr algn="ctr"/>
            <a:r>
              <a:rPr lang="fr-FR" b="1" cap="all" dirty="0" smtClean="0">
                <a:solidFill>
                  <a:schemeClr val="accent3">
                    <a:lumMod val="75000"/>
                  </a:schemeClr>
                </a:solidFill>
              </a:rPr>
              <a:t>Les NOUVEAUTES 2017</a:t>
            </a:r>
            <a:endParaRPr lang="fr-FR" b="1" cap="all" dirty="0">
              <a:solidFill>
                <a:schemeClr val="accent3">
                  <a:lumMod val="75000"/>
                </a:schemeClr>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755576" y="260648"/>
            <a:ext cx="7772400" cy="914400"/>
          </a:xfrm>
        </p:spPr>
        <p:txBody>
          <a:bodyPr/>
          <a:lstStyle/>
          <a:p>
            <a:r>
              <a:rPr lang="fr-FR" sz="3200" b="1" dirty="0" smtClean="0">
                <a:solidFill>
                  <a:schemeClr val="accent3">
                    <a:lumMod val="75000"/>
                  </a:schemeClr>
                </a:solidFill>
              </a:rPr>
              <a:t>Nouveauté n°1 le plan chèque vacances</a:t>
            </a:r>
            <a:endParaRPr lang="fr-FR" sz="3200" b="1" dirty="0">
              <a:solidFill>
                <a:schemeClr val="accent3">
                  <a:lumMod val="75000"/>
                </a:schemeClr>
              </a:solidFill>
            </a:endParaRPr>
          </a:p>
        </p:txBody>
      </p:sp>
      <p:sp>
        <p:nvSpPr>
          <p:cNvPr id="4" name="Espace réservé du contenu 3"/>
          <p:cNvSpPr>
            <a:spLocks noGrp="1"/>
          </p:cNvSpPr>
          <p:nvPr>
            <p:ph idx="1"/>
          </p:nvPr>
        </p:nvSpPr>
        <p:spPr>
          <a:xfrm>
            <a:off x="107504" y="1124744"/>
            <a:ext cx="8928992" cy="4572000"/>
          </a:xfrm>
        </p:spPr>
        <p:txBody>
          <a:bodyPr/>
          <a:lstStyle/>
          <a:p>
            <a:pPr>
              <a:buNone/>
            </a:pPr>
            <a:endParaRPr lang="fr-FR" dirty="0" smtClean="0">
              <a:solidFill>
                <a:schemeClr val="accent3">
                  <a:lumMod val="75000"/>
                </a:schemeClr>
              </a:solidFill>
            </a:endParaRPr>
          </a:p>
          <a:p>
            <a:pPr>
              <a:buNone/>
            </a:pPr>
            <a:endParaRPr lang="fr-FR" dirty="0" smtClean="0">
              <a:solidFill>
                <a:schemeClr val="accent3">
                  <a:lumMod val="75000"/>
                </a:schemeClr>
              </a:solidFill>
            </a:endParaRPr>
          </a:p>
          <a:p>
            <a:pPr>
              <a:buNone/>
            </a:pPr>
            <a:r>
              <a:rPr lang="fr-FR" dirty="0" smtClean="0">
                <a:solidFill>
                  <a:schemeClr val="accent3">
                    <a:lumMod val="75000"/>
                  </a:schemeClr>
                </a:solidFill>
              </a:rPr>
              <a:t>La demande</a:t>
            </a:r>
            <a:r>
              <a:rPr lang="fr-FR" dirty="0" smtClean="0"/>
              <a:t>		</a:t>
            </a:r>
            <a:endParaRPr lang="fr-FR" dirty="0">
              <a:solidFill>
                <a:schemeClr val="accent3">
                  <a:lumMod val="75000"/>
                </a:schemeClr>
              </a:solidFill>
            </a:endParaRPr>
          </a:p>
        </p:txBody>
      </p:sp>
      <p:cxnSp>
        <p:nvCxnSpPr>
          <p:cNvPr id="11" name="Connecteur en arc 10"/>
          <p:cNvCxnSpPr/>
          <p:nvPr/>
        </p:nvCxnSpPr>
        <p:spPr>
          <a:xfrm>
            <a:off x="1835696" y="2852936"/>
            <a:ext cx="288032" cy="216024"/>
          </a:xfrm>
          <a:prstGeom prst="curvedConnector3">
            <a:avLst>
              <a:gd name="adj1" fmla="val -287593"/>
            </a:avLst>
          </a:prstGeom>
          <a:ln>
            <a:tailEnd type="arrow"/>
          </a:ln>
        </p:spPr>
        <p:style>
          <a:lnRef idx="3">
            <a:schemeClr val="accent5"/>
          </a:lnRef>
          <a:fillRef idx="0">
            <a:schemeClr val="accent5"/>
          </a:fillRef>
          <a:effectRef idx="2">
            <a:schemeClr val="accent5"/>
          </a:effectRef>
          <a:fontRef idx="minor">
            <a:schemeClr val="tx1"/>
          </a:fontRef>
        </p:style>
      </p:cxnSp>
      <p:pic>
        <p:nvPicPr>
          <p:cNvPr id="8194" name="Picture 2"/>
          <p:cNvPicPr>
            <a:picLocks noChangeAspect="1" noChangeArrowheads="1"/>
          </p:cNvPicPr>
          <p:nvPr/>
        </p:nvPicPr>
        <p:blipFill>
          <a:blip r:embed="rId2" cstate="print"/>
          <a:srcRect/>
          <a:stretch>
            <a:fillRect/>
          </a:stretch>
        </p:blipFill>
        <p:spPr bwMode="auto">
          <a:xfrm>
            <a:off x="3347864" y="980728"/>
            <a:ext cx="3997369" cy="566124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5365208"/>
          </a:xfrm>
        </p:spPr>
        <p:txBody>
          <a:bodyPr anchor="ctr"/>
          <a:lstStyle/>
          <a:p>
            <a:pPr lvl="0"/>
            <a:r>
              <a:rPr lang="fr-FR" dirty="0" smtClean="0">
                <a:solidFill>
                  <a:schemeClr val="accent3">
                    <a:lumMod val="75000"/>
                  </a:schemeClr>
                </a:solidFill>
              </a:rPr>
              <a:t>Nouveauté n°2</a:t>
            </a:r>
            <a:br>
              <a:rPr lang="fr-FR" dirty="0" smtClean="0">
                <a:solidFill>
                  <a:schemeClr val="accent3">
                    <a:lumMod val="75000"/>
                  </a:schemeClr>
                </a:solidFill>
              </a:rPr>
            </a:br>
            <a:r>
              <a:rPr lang="fr-FR" dirty="0" smtClean="0">
                <a:solidFill>
                  <a:schemeClr val="accent3">
                    <a:lumMod val="75000"/>
                  </a:schemeClr>
                </a:solidFill>
              </a:rPr>
              <a:t/>
            </a:r>
            <a:br>
              <a:rPr lang="fr-FR" dirty="0" smtClean="0">
                <a:solidFill>
                  <a:schemeClr val="accent3">
                    <a:lumMod val="75000"/>
                  </a:schemeClr>
                </a:solidFill>
              </a:rPr>
            </a:br>
            <a:r>
              <a:rPr lang="fr-FR" sz="2800" dirty="0" smtClean="0">
                <a:solidFill>
                  <a:schemeClr val="accent3">
                    <a:lumMod val="75000"/>
                  </a:schemeClr>
                </a:solidFill>
              </a:rPr>
              <a:t>Changement de tranche : </a:t>
            </a:r>
            <a:br>
              <a:rPr lang="fr-FR" sz="2800" dirty="0" smtClean="0">
                <a:solidFill>
                  <a:schemeClr val="accent3">
                    <a:lumMod val="75000"/>
                  </a:schemeClr>
                </a:solidFill>
              </a:rPr>
            </a:br>
            <a:r>
              <a:rPr lang="fr-FR" sz="2800" cap="small" dirty="0" smtClean="0">
                <a:solidFill>
                  <a:schemeClr val="accent3">
                    <a:lumMod val="75000"/>
                  </a:schemeClr>
                </a:solidFill>
              </a:rPr>
              <a:t>Tranche 1 de 0 à 1200</a:t>
            </a:r>
            <a:r>
              <a:rPr lang="fr-FR" sz="2800" b="1" cap="small" dirty="0" smtClean="0">
                <a:solidFill>
                  <a:schemeClr val="accent3">
                    <a:lumMod val="75000"/>
                  </a:schemeClr>
                </a:solidFill>
              </a:rPr>
              <a:t/>
            </a:r>
            <a:br>
              <a:rPr lang="fr-FR" sz="2800" b="1" cap="small" dirty="0" smtClean="0">
                <a:solidFill>
                  <a:schemeClr val="accent3">
                    <a:lumMod val="75000"/>
                  </a:schemeClr>
                </a:solidFill>
              </a:rPr>
            </a:br>
            <a:r>
              <a:rPr lang="fr-FR" sz="2800" cap="small" dirty="0" smtClean="0">
                <a:solidFill>
                  <a:schemeClr val="accent3">
                    <a:lumMod val="75000"/>
                  </a:schemeClr>
                </a:solidFill>
              </a:rPr>
              <a:t>Tranche 2 de 1201 à 2100</a:t>
            </a:r>
            <a:r>
              <a:rPr lang="fr-FR" sz="2800" b="1" cap="small" dirty="0" smtClean="0">
                <a:solidFill>
                  <a:schemeClr val="accent3">
                    <a:lumMod val="75000"/>
                  </a:schemeClr>
                </a:solidFill>
              </a:rPr>
              <a:t/>
            </a:r>
            <a:br>
              <a:rPr lang="fr-FR" sz="2800" b="1" cap="small" dirty="0" smtClean="0">
                <a:solidFill>
                  <a:schemeClr val="accent3">
                    <a:lumMod val="75000"/>
                  </a:schemeClr>
                </a:solidFill>
              </a:rPr>
            </a:br>
            <a:r>
              <a:rPr lang="fr-FR" sz="2800" cap="small" dirty="0" smtClean="0">
                <a:solidFill>
                  <a:schemeClr val="accent3">
                    <a:lumMod val="75000"/>
                  </a:schemeClr>
                </a:solidFill>
              </a:rPr>
              <a:t>Tranche 3 de 2101 à 3000</a:t>
            </a:r>
            <a:r>
              <a:rPr lang="fr-FR" sz="2800" b="1" cap="small" dirty="0" smtClean="0">
                <a:solidFill>
                  <a:schemeClr val="accent3">
                    <a:lumMod val="75000"/>
                  </a:schemeClr>
                </a:solidFill>
              </a:rPr>
              <a:t/>
            </a:r>
            <a:br>
              <a:rPr lang="fr-FR" sz="2800" b="1" cap="small" dirty="0" smtClean="0">
                <a:solidFill>
                  <a:schemeClr val="accent3">
                    <a:lumMod val="75000"/>
                  </a:schemeClr>
                </a:solidFill>
              </a:rPr>
            </a:br>
            <a:r>
              <a:rPr lang="fr-FR" sz="2800" cap="small" dirty="0" smtClean="0">
                <a:solidFill>
                  <a:schemeClr val="accent3">
                    <a:lumMod val="75000"/>
                  </a:schemeClr>
                </a:solidFill>
              </a:rPr>
              <a:t>Tranche 4 de 3001 à 4000</a:t>
            </a:r>
            <a:r>
              <a:rPr lang="fr-FR" b="1" cap="small" dirty="0" smtClean="0">
                <a:solidFill>
                  <a:schemeClr val="accent3">
                    <a:lumMod val="75000"/>
                  </a:schemeClr>
                </a:solidFill>
              </a:rPr>
              <a:t/>
            </a:r>
            <a:br>
              <a:rPr lang="fr-FR" b="1" cap="small" dirty="0" smtClean="0">
                <a:solidFill>
                  <a:schemeClr val="accent3">
                    <a:lumMod val="75000"/>
                  </a:schemeClr>
                </a:solidFill>
              </a:rPr>
            </a:br>
            <a:r>
              <a:rPr lang="fr-FR" cap="small" dirty="0" smtClean="0">
                <a:solidFill>
                  <a:schemeClr val="accent3">
                    <a:lumMod val="75000"/>
                  </a:schemeClr>
                </a:solidFill>
              </a:rPr>
              <a:t>	</a:t>
            </a:r>
            <a:r>
              <a:rPr lang="fr-FR" sz="2400" cap="small" dirty="0" smtClean="0">
                <a:solidFill>
                  <a:schemeClr val="accent3">
                    <a:lumMod val="75000"/>
                  </a:schemeClr>
                </a:solidFill>
              </a:rPr>
              <a:t>A partir du 01 janvier 2017 pour les prestations de l’exercice 2017 c'est-à-dire concernant un événement du 1/1/2017 au 31/12/2017.</a:t>
            </a:r>
            <a:r>
              <a:rPr lang="fr-FR" sz="2800" b="1" cap="small" dirty="0" smtClean="0">
                <a:solidFill>
                  <a:schemeClr val="accent3">
                    <a:lumMod val="75000"/>
                  </a:schemeClr>
                </a:solidFill>
              </a:rPr>
              <a:t/>
            </a:r>
            <a:br>
              <a:rPr lang="fr-FR" sz="2800" b="1" cap="small" dirty="0" smtClean="0">
                <a:solidFill>
                  <a:schemeClr val="accent3">
                    <a:lumMod val="75000"/>
                  </a:schemeClr>
                </a:solidFill>
              </a:rPr>
            </a:br>
            <a:endParaRPr lang="fr-FR" dirty="0">
              <a:solidFill>
                <a:schemeClr val="accent3">
                  <a:lumMod val="75000"/>
                </a:schemeClr>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5365208"/>
          </a:xfrm>
        </p:spPr>
        <p:txBody>
          <a:bodyPr anchor="ctr"/>
          <a:lstStyle/>
          <a:p>
            <a:pPr lvl="0"/>
            <a:r>
              <a:rPr lang="fr-FR" dirty="0" smtClean="0">
                <a:solidFill>
                  <a:schemeClr val="accent3">
                    <a:lumMod val="75000"/>
                  </a:schemeClr>
                </a:solidFill>
              </a:rPr>
              <a:t>Nouveauté n°3</a:t>
            </a:r>
            <a:br>
              <a:rPr lang="fr-FR" dirty="0" smtClean="0">
                <a:solidFill>
                  <a:schemeClr val="accent3">
                    <a:lumMod val="75000"/>
                  </a:schemeClr>
                </a:solidFill>
              </a:rPr>
            </a:br>
            <a:r>
              <a:rPr lang="fr-FR" dirty="0" smtClean="0">
                <a:solidFill>
                  <a:schemeClr val="accent3">
                    <a:lumMod val="75000"/>
                  </a:schemeClr>
                </a:solidFill>
              </a:rPr>
              <a:t/>
            </a:r>
            <a:br>
              <a:rPr lang="fr-FR" dirty="0" smtClean="0">
                <a:solidFill>
                  <a:schemeClr val="accent3">
                    <a:lumMod val="75000"/>
                  </a:schemeClr>
                </a:solidFill>
              </a:rPr>
            </a:br>
            <a:r>
              <a:rPr lang="fr-FR" sz="2800" dirty="0" smtClean="0">
                <a:solidFill>
                  <a:schemeClr val="accent3">
                    <a:lumMod val="75000"/>
                  </a:schemeClr>
                </a:solidFill>
              </a:rPr>
              <a:t>Des nouveaux partenaires :</a:t>
            </a:r>
            <a:br>
              <a:rPr lang="fr-FR" sz="2800" dirty="0" smtClean="0">
                <a:solidFill>
                  <a:schemeClr val="accent3">
                    <a:lumMod val="75000"/>
                  </a:schemeClr>
                </a:solidFill>
              </a:rPr>
            </a:br>
            <a:r>
              <a:rPr lang="fr-FR" sz="2800" dirty="0" smtClean="0">
                <a:solidFill>
                  <a:schemeClr val="accent3">
                    <a:lumMod val="75000"/>
                  </a:schemeClr>
                </a:solidFill>
              </a:rPr>
              <a:t/>
            </a:r>
            <a:br>
              <a:rPr lang="fr-FR" sz="2800" dirty="0" smtClean="0">
                <a:solidFill>
                  <a:schemeClr val="accent3">
                    <a:lumMod val="75000"/>
                  </a:schemeClr>
                </a:solidFill>
              </a:rPr>
            </a:br>
            <a:r>
              <a:rPr lang="fr-FR" sz="2800" dirty="0" smtClean="0">
                <a:solidFill>
                  <a:schemeClr val="accent3">
                    <a:lumMod val="75000"/>
                  </a:schemeClr>
                </a:solidFill>
              </a:rPr>
              <a:t>		- Club Med</a:t>
            </a:r>
            <a:br>
              <a:rPr lang="fr-FR" sz="2800" dirty="0" smtClean="0">
                <a:solidFill>
                  <a:schemeClr val="accent3">
                    <a:lumMod val="75000"/>
                  </a:schemeClr>
                </a:solidFill>
              </a:rPr>
            </a:br>
            <a:r>
              <a:rPr lang="fr-FR" sz="2800" dirty="0" smtClean="0">
                <a:solidFill>
                  <a:schemeClr val="accent3">
                    <a:lumMod val="75000"/>
                  </a:schemeClr>
                </a:solidFill>
              </a:rPr>
              <a:t>		- </a:t>
            </a:r>
            <a:r>
              <a:rPr lang="fr-FR" sz="2800" dirty="0" err="1" smtClean="0">
                <a:solidFill>
                  <a:schemeClr val="accent3">
                    <a:lumMod val="75000"/>
                  </a:schemeClr>
                </a:solidFill>
              </a:rPr>
              <a:t>Fram</a:t>
            </a:r>
            <a:r>
              <a:rPr lang="fr-FR" sz="2800" dirty="0" smtClean="0">
                <a:solidFill>
                  <a:schemeClr val="accent3">
                    <a:lumMod val="75000"/>
                  </a:schemeClr>
                </a:solidFill>
              </a:rPr>
              <a:t/>
            </a:r>
            <a:br>
              <a:rPr lang="fr-FR" sz="2800" dirty="0" smtClean="0">
                <a:solidFill>
                  <a:schemeClr val="accent3">
                    <a:lumMod val="75000"/>
                  </a:schemeClr>
                </a:solidFill>
              </a:rPr>
            </a:br>
            <a:r>
              <a:rPr lang="fr-FR" sz="2800" dirty="0" smtClean="0">
                <a:solidFill>
                  <a:schemeClr val="accent3">
                    <a:lumMod val="75000"/>
                  </a:schemeClr>
                </a:solidFill>
              </a:rPr>
              <a:t/>
            </a:r>
            <a:br>
              <a:rPr lang="fr-FR" sz="2800" dirty="0" smtClean="0">
                <a:solidFill>
                  <a:schemeClr val="accent3">
                    <a:lumMod val="75000"/>
                  </a:schemeClr>
                </a:solidFill>
              </a:rPr>
            </a:br>
            <a:r>
              <a:rPr lang="fr-FR" sz="2800" dirty="0" smtClean="0">
                <a:solidFill>
                  <a:schemeClr val="accent3">
                    <a:lumMod val="75000"/>
                  </a:schemeClr>
                </a:solidFill>
              </a:rPr>
              <a:t>Des nouveaux </a:t>
            </a:r>
            <a:r>
              <a:rPr lang="fr-FR" sz="2800" dirty="0" smtClean="0">
                <a:solidFill>
                  <a:schemeClr val="accent3">
                    <a:lumMod val="75000"/>
                  </a:schemeClr>
                </a:solidFill>
              </a:rPr>
              <a:t>partenaires possible :</a:t>
            </a:r>
            <a:br>
              <a:rPr lang="fr-FR" sz="2800" dirty="0" smtClean="0">
                <a:solidFill>
                  <a:schemeClr val="accent3">
                    <a:lumMod val="75000"/>
                  </a:schemeClr>
                </a:solidFill>
              </a:rPr>
            </a:br>
            <a:r>
              <a:rPr lang="fr-FR" sz="2800" dirty="0" smtClean="0">
                <a:solidFill>
                  <a:schemeClr val="accent3">
                    <a:lumMod val="75000"/>
                  </a:schemeClr>
                </a:solidFill>
              </a:rPr>
              <a:t> </a:t>
            </a:r>
            <a:r>
              <a:rPr lang="fr-FR" sz="2800" dirty="0" smtClean="0">
                <a:solidFill>
                  <a:schemeClr val="accent3">
                    <a:lumMod val="75000"/>
                  </a:schemeClr>
                </a:solidFill>
              </a:rPr>
              <a:t>		- Vacances pour tous</a:t>
            </a:r>
            <a:r>
              <a:rPr lang="fr-FR" sz="2800" dirty="0" smtClean="0">
                <a:solidFill>
                  <a:schemeClr val="accent3">
                    <a:lumMod val="75000"/>
                  </a:schemeClr>
                </a:solidFill>
              </a:rPr>
              <a:t/>
            </a:r>
            <a:br>
              <a:rPr lang="fr-FR" sz="2800" dirty="0" smtClean="0">
                <a:solidFill>
                  <a:schemeClr val="accent3">
                    <a:lumMod val="75000"/>
                  </a:schemeClr>
                </a:solidFill>
              </a:rPr>
            </a:br>
            <a:r>
              <a:rPr lang="fr-FR" sz="2800" dirty="0" smtClean="0">
                <a:solidFill>
                  <a:schemeClr val="accent3">
                    <a:lumMod val="75000"/>
                  </a:schemeClr>
                </a:solidFill>
              </a:rPr>
              <a:t>		- C</a:t>
            </a:r>
            <a:r>
              <a:rPr lang="fr-FR" sz="2800" dirty="0" smtClean="0">
                <a:solidFill>
                  <a:schemeClr val="accent3">
                    <a:lumMod val="75000"/>
                  </a:schemeClr>
                </a:solidFill>
              </a:rPr>
              <a:t>omplétude : Soutien Scolaire 		et garde d’enfant </a:t>
            </a:r>
            <a:r>
              <a:rPr lang="fr-FR" sz="2800" dirty="0" smtClean="0">
                <a:solidFill>
                  <a:schemeClr val="accent3">
                    <a:lumMod val="75000"/>
                  </a:schemeClr>
                </a:solidFill>
              </a:rPr>
              <a:t/>
            </a:r>
            <a:br>
              <a:rPr lang="fr-FR" sz="2800" dirty="0" smtClean="0">
                <a:solidFill>
                  <a:schemeClr val="accent3">
                    <a:lumMod val="75000"/>
                  </a:schemeClr>
                </a:solidFill>
              </a:rPr>
            </a:br>
            <a:endParaRPr lang="fr-FR" dirty="0">
              <a:solidFill>
                <a:schemeClr val="accent3">
                  <a:lumMod val="75000"/>
                </a:schemeClr>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5365208"/>
          </a:xfrm>
        </p:spPr>
        <p:txBody>
          <a:bodyPr anchor="ctr"/>
          <a:lstStyle/>
          <a:p>
            <a:pPr lvl="0"/>
            <a:r>
              <a:rPr lang="fr-FR" dirty="0" smtClean="0">
                <a:solidFill>
                  <a:schemeClr val="accent3">
                    <a:lumMod val="75000"/>
                  </a:schemeClr>
                </a:solidFill>
              </a:rPr>
              <a:t>Nouveauté </a:t>
            </a:r>
            <a:r>
              <a:rPr lang="fr-FR" dirty="0" smtClean="0">
                <a:solidFill>
                  <a:schemeClr val="accent3">
                    <a:lumMod val="75000"/>
                  </a:schemeClr>
                </a:solidFill>
              </a:rPr>
              <a:t>n°4</a:t>
            </a:r>
            <a:r>
              <a:rPr lang="fr-FR" dirty="0" smtClean="0">
                <a:solidFill>
                  <a:schemeClr val="accent3">
                    <a:lumMod val="75000"/>
                  </a:schemeClr>
                </a:solidFill>
              </a:rPr>
              <a:t/>
            </a:r>
            <a:br>
              <a:rPr lang="fr-FR" dirty="0" smtClean="0">
                <a:solidFill>
                  <a:schemeClr val="accent3">
                    <a:lumMod val="75000"/>
                  </a:schemeClr>
                </a:solidFill>
              </a:rPr>
            </a:br>
            <a:r>
              <a:rPr lang="fr-FR" dirty="0" smtClean="0">
                <a:solidFill>
                  <a:schemeClr val="accent3">
                    <a:lumMod val="75000"/>
                  </a:schemeClr>
                </a:solidFill>
              </a:rPr>
              <a:t/>
            </a:r>
            <a:br>
              <a:rPr lang="fr-FR" dirty="0" smtClean="0">
                <a:solidFill>
                  <a:schemeClr val="accent3">
                    <a:lumMod val="75000"/>
                  </a:schemeClr>
                </a:solidFill>
              </a:rPr>
            </a:br>
            <a:r>
              <a:rPr lang="fr-FR" sz="2800" dirty="0" smtClean="0">
                <a:solidFill>
                  <a:schemeClr val="accent3">
                    <a:lumMod val="75000"/>
                  </a:schemeClr>
                </a:solidFill>
              </a:rPr>
              <a:t>Vous allez avoir la possibilité de nous transmettre vos dossiers de demande d’aide par mail.</a:t>
            </a:r>
            <a:endParaRPr lang="fr-FR" dirty="0">
              <a:solidFill>
                <a:schemeClr val="accent3">
                  <a:lumMod val="75000"/>
                </a:schemeClr>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5365208"/>
          </a:xfrm>
        </p:spPr>
        <p:txBody>
          <a:bodyPr anchor="ctr"/>
          <a:lstStyle/>
          <a:p>
            <a:pPr algn="ctr"/>
            <a:r>
              <a:rPr lang="fr-FR" dirty="0" smtClean="0">
                <a:solidFill>
                  <a:schemeClr val="accent3">
                    <a:lumMod val="75000"/>
                  </a:schemeClr>
                </a:solidFill>
              </a:rPr>
              <a:t>Vos souhaits pour 2017</a:t>
            </a:r>
            <a:endParaRPr lang="fr-FR" dirty="0">
              <a:solidFill>
                <a:schemeClr val="accent3">
                  <a:lumMod val="75000"/>
                </a:schemeClr>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12064"/>
            <a:ext cx="8291264" cy="6157296"/>
          </a:xfrm>
          <a:ln>
            <a:noFill/>
          </a:ln>
          <a:effectLst>
            <a:outerShdw blurRad="225425" dist="50800" dir="5220000" algn="ctr">
              <a:srgbClr val="000000">
                <a:alpha val="33000"/>
              </a:srgbClr>
            </a:outerShdw>
          </a:effectLst>
          <a:scene3d>
            <a:camera prst="perspectiveRelaxedModerately"/>
            <a:lightRig rig="threePt" dir="t"/>
          </a:scene3d>
        </p:spPr>
        <p:txBody>
          <a:bodyPr anchor="ctr"/>
          <a:lstStyle/>
          <a:p>
            <a:pPr algn="ctr"/>
            <a:r>
              <a:rPr lang="fr-FR" sz="6000" dirty="0" smtClean="0">
                <a:solidFill>
                  <a:schemeClr val="accent3">
                    <a:lumMod val="75000"/>
                  </a:schemeClr>
                </a:solidFill>
              </a:rPr>
              <a:t>LES MEMBRES DE l’ADAS 76</a:t>
            </a:r>
            <a:endParaRPr lang="fr-FR" sz="6000" dirty="0">
              <a:solidFill>
                <a:schemeClr val="accent3">
                  <a:lumMod val="75000"/>
                </a:schemeClr>
              </a:solidFill>
            </a:endParaRPr>
          </a:p>
        </p:txBody>
      </p:sp>
      <p:pic>
        <p:nvPicPr>
          <p:cNvPr id="53250" name="Picture 2" descr="http://plus216.com/wp-content/uploads/2011/12/782264-quatre-hommes-d-39-affaires-silhouette-dessin-e-en-noir-dans-un-style-gangster.jpg"/>
          <p:cNvPicPr>
            <a:picLocks noChangeAspect="1" noChangeArrowheads="1"/>
          </p:cNvPicPr>
          <p:nvPr/>
        </p:nvPicPr>
        <p:blipFill>
          <a:blip r:embed="rId2" cstate="print"/>
          <a:srcRect/>
          <a:stretch>
            <a:fillRect/>
          </a:stretch>
        </p:blipFill>
        <p:spPr bwMode="auto">
          <a:xfrm>
            <a:off x="251521" y="332657"/>
            <a:ext cx="2133569" cy="201622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solidFill>
                  <a:schemeClr val="accent3">
                    <a:lumMod val="75000"/>
                  </a:schemeClr>
                </a:solidFill>
              </a:rPr>
              <a:t>Le Conseil d’Administration </a:t>
            </a:r>
            <a:endParaRPr lang="fr-FR" dirty="0">
              <a:solidFill>
                <a:schemeClr val="accent3">
                  <a:lumMod val="75000"/>
                </a:schemeClr>
              </a:solidFill>
            </a:endParaRPr>
          </a:p>
        </p:txBody>
      </p:sp>
      <p:pic>
        <p:nvPicPr>
          <p:cNvPr id="1026" name="Picture 2"/>
          <p:cNvPicPr>
            <a:picLocks noChangeAspect="1" noChangeArrowheads="1"/>
          </p:cNvPicPr>
          <p:nvPr/>
        </p:nvPicPr>
        <p:blipFill>
          <a:blip r:embed="rId2" cstate="print"/>
          <a:srcRect b="3268"/>
          <a:stretch>
            <a:fillRect/>
          </a:stretch>
        </p:blipFill>
        <p:spPr bwMode="auto">
          <a:xfrm>
            <a:off x="2483768" y="1085850"/>
            <a:ext cx="4067175" cy="5583510"/>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75000"/>
                  </a:schemeClr>
                </a:solidFill>
              </a:rPr>
              <a:t>Les employés de l’ADAS</a:t>
            </a:r>
            <a:endParaRPr lang="fr-FR" dirty="0">
              <a:solidFill>
                <a:schemeClr val="accent3">
                  <a:lumMod val="75000"/>
                </a:schemeClr>
              </a:solidFill>
            </a:endParaRPr>
          </a:p>
        </p:txBody>
      </p:sp>
      <p:graphicFrame>
        <p:nvGraphicFramePr>
          <p:cNvPr id="3" name="Diagramme 2"/>
          <p:cNvGraphicFramePr/>
          <p:nvPr/>
        </p:nvGraphicFramePr>
        <p:xfrm>
          <a:off x="0" y="1196752"/>
          <a:ext cx="4943872" cy="3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Diagram group"/>
          <p:cNvGrpSpPr/>
          <p:nvPr/>
        </p:nvGrpSpPr>
        <p:grpSpPr>
          <a:xfrm>
            <a:off x="3275856" y="2852936"/>
            <a:ext cx="2592288" cy="3775968"/>
            <a:chOff x="0" y="0"/>
            <a:chExt cx="2438400" cy="4064000"/>
          </a:xfrm>
          <a:scene3d>
            <a:camera prst="perspectiveHeroicExtremeRightFacing" zoom="82000">
              <a:rot lat="21300000" lon="20400000" rev="180000"/>
            </a:camera>
            <a:lightRig rig="morning" dir="t">
              <a:rot lat="0" lon="0" rev="20400000"/>
            </a:lightRig>
          </a:scene3d>
        </p:grpSpPr>
        <p:grpSp>
          <p:nvGrpSpPr>
            <p:cNvPr id="5" name="Groupe 4"/>
            <p:cNvGrpSpPr/>
            <p:nvPr/>
          </p:nvGrpSpPr>
          <p:grpSpPr>
            <a:xfrm>
              <a:off x="0" y="0"/>
              <a:ext cx="2438400" cy="4064000"/>
              <a:chOff x="0" y="0"/>
              <a:chExt cx="2438400" cy="4064000"/>
            </a:xfrm>
          </p:grpSpPr>
          <p:sp>
            <p:nvSpPr>
              <p:cNvPr id="6" name="Rectangle à coins arrondis 5"/>
              <p:cNvSpPr/>
              <p:nvPr/>
            </p:nvSpPr>
            <p:spPr>
              <a:xfrm>
                <a:off x="0" y="0"/>
                <a:ext cx="2438400" cy="4064000"/>
              </a:xfrm>
              <a:prstGeom prst="roundRect">
                <a:avLst/>
              </a:prstGeom>
              <a:solidFill>
                <a:schemeClr val="accent3">
                  <a:lumMod val="60000"/>
                  <a:lumOff val="40000"/>
                </a:schemeClr>
              </a:solid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7" name="Rectangle 6"/>
              <p:cNvSpPr/>
              <p:nvPr/>
            </p:nvSpPr>
            <p:spPr>
              <a:xfrm>
                <a:off x="119033" y="119033"/>
                <a:ext cx="2200334" cy="3825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FR" sz="2300" kern="1200" dirty="0" smtClean="0"/>
                  <a:t>Mme Anaïs</a:t>
                </a:r>
              </a:p>
              <a:p>
                <a:pPr lvl="0" algn="ctr" defTabSz="1244600">
                  <a:lnSpc>
                    <a:spcPct val="90000"/>
                  </a:lnSpc>
                  <a:spcBef>
                    <a:spcPct val="0"/>
                  </a:spcBef>
                  <a:spcAft>
                    <a:spcPct val="35000"/>
                  </a:spcAft>
                </a:pPr>
                <a:r>
                  <a:rPr lang="fr-FR" sz="2300" kern="1200" dirty="0" smtClean="0"/>
                  <a:t>LHOMME</a:t>
                </a:r>
              </a:p>
              <a:p>
                <a:pPr lvl="0" algn="ctr" defTabSz="1244600">
                  <a:lnSpc>
                    <a:spcPct val="90000"/>
                  </a:lnSpc>
                  <a:spcBef>
                    <a:spcPct val="0"/>
                  </a:spcBef>
                  <a:spcAft>
                    <a:spcPct val="35000"/>
                  </a:spcAft>
                </a:pPr>
                <a:r>
                  <a:rPr lang="fr-FR" sz="2300" kern="1200" dirty="0" smtClean="0"/>
                  <a:t>Administrative de l’ADAS 76</a:t>
                </a:r>
                <a:endParaRPr lang="fr-FR" sz="2300" kern="1200" dirty="0"/>
              </a:p>
            </p:txBody>
          </p:sp>
        </p:grpSp>
      </p:grpSp>
      <p:grpSp>
        <p:nvGrpSpPr>
          <p:cNvPr id="8" name="Diagram group"/>
          <p:cNvGrpSpPr/>
          <p:nvPr/>
        </p:nvGrpSpPr>
        <p:grpSpPr>
          <a:xfrm>
            <a:off x="5148064" y="2924944"/>
            <a:ext cx="3312368" cy="3600400"/>
            <a:chOff x="1977548" y="0"/>
            <a:chExt cx="2966323" cy="3271912"/>
          </a:xfrm>
          <a:scene3d>
            <a:camera prst="perspectiveHeroicExtremeRightFacing" zoom="82000">
              <a:rot lat="21300000" lon="20400000" rev="180000"/>
            </a:camera>
            <a:lightRig rig="morning" dir="t">
              <a:rot lat="0" lon="0" rev="20400000"/>
            </a:lightRig>
          </a:scene3d>
        </p:grpSpPr>
        <p:grpSp>
          <p:nvGrpSpPr>
            <p:cNvPr id="9" name="Groupe 8"/>
            <p:cNvGrpSpPr/>
            <p:nvPr/>
          </p:nvGrpSpPr>
          <p:grpSpPr>
            <a:xfrm>
              <a:off x="1977548" y="0"/>
              <a:ext cx="2966323" cy="3271912"/>
              <a:chOff x="1977548" y="0"/>
              <a:chExt cx="2966323" cy="3271912"/>
            </a:xfrm>
          </p:grpSpPr>
          <p:sp>
            <p:nvSpPr>
              <p:cNvPr id="10" name="Organigramme : Document 9"/>
              <p:cNvSpPr/>
              <p:nvPr/>
            </p:nvSpPr>
            <p:spPr>
              <a:xfrm>
                <a:off x="1977548" y="0"/>
                <a:ext cx="2966323" cy="3271912"/>
              </a:xfrm>
              <a:prstGeom prst="flowChartDocument">
                <a:avLst/>
              </a:prstGeom>
              <a:sp3d z="-152400" extrusionH="63500" prstMaterial="matte">
                <a:bevelT w="44450" h="6350" prst="relaxedInset"/>
                <a:contourClr>
                  <a:schemeClr val="bg1"/>
                </a:contourClr>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11" name="Organigramme : Document 4"/>
              <p:cNvSpPr/>
              <p:nvPr/>
            </p:nvSpPr>
            <p:spPr>
              <a:xfrm>
                <a:off x="1977548" y="0"/>
                <a:ext cx="2966323" cy="2623892"/>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endParaRPr lang="fr-FR" sz="2500" kern="1200" dirty="0" smtClean="0"/>
              </a:p>
              <a:p>
                <a:pPr marL="228600" lvl="1" indent="-228600" algn="l" defTabSz="1111250">
                  <a:lnSpc>
                    <a:spcPct val="90000"/>
                  </a:lnSpc>
                  <a:spcBef>
                    <a:spcPct val="0"/>
                  </a:spcBef>
                  <a:spcAft>
                    <a:spcPct val="15000"/>
                  </a:spcAft>
                  <a:buChar char="••"/>
                </a:pPr>
                <a:r>
                  <a:rPr lang="fr-FR" sz="2400" dirty="0" smtClean="0"/>
                  <a:t>Réalisation de manuel de procédure</a:t>
                </a:r>
              </a:p>
              <a:p>
                <a:pPr marL="228600" lvl="1" indent="-228600" defTabSz="1111250">
                  <a:lnSpc>
                    <a:spcPct val="90000"/>
                  </a:lnSpc>
                  <a:spcBef>
                    <a:spcPct val="0"/>
                  </a:spcBef>
                  <a:spcAft>
                    <a:spcPct val="15000"/>
                  </a:spcAft>
                  <a:buFontTx/>
                  <a:buChar char="••"/>
                </a:pPr>
                <a:r>
                  <a:rPr lang="fr-FR" sz="2400" dirty="0" smtClean="0"/>
                  <a:t>Relation entre les  collectivités et l’ ADAS</a:t>
                </a:r>
                <a:endParaRPr lang="fr-FR" sz="2400" kern="1200" dirty="0"/>
              </a:p>
              <a:p>
                <a:pPr marL="228600" lvl="1" indent="-228600" algn="l" defTabSz="1111250">
                  <a:lnSpc>
                    <a:spcPct val="90000"/>
                  </a:lnSpc>
                  <a:spcBef>
                    <a:spcPct val="0"/>
                  </a:spcBef>
                  <a:spcAft>
                    <a:spcPct val="15000"/>
                  </a:spcAft>
                  <a:buChar char="••"/>
                </a:pPr>
                <a:r>
                  <a:rPr lang="fr-FR" sz="2400" kern="1200" dirty="0" smtClean="0"/>
                  <a:t>Traitements des prestations…</a:t>
                </a:r>
                <a:endParaRPr lang="fr-FR" sz="2400" kern="1200" dirty="0"/>
              </a:p>
            </p:txBody>
          </p:sp>
        </p:gr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476672"/>
            <a:ext cx="7772400" cy="6192688"/>
          </a:xfrm>
        </p:spPr>
        <p:txBody>
          <a:bodyPr/>
          <a:lstStyle/>
          <a:p>
            <a:pPr algn="ct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a:t>
            </a:r>
            <a:r>
              <a:rPr lang="fr-FR" dirty="0" smtClean="0">
                <a:solidFill>
                  <a:schemeClr val="accent3">
                    <a:lumMod val="75000"/>
                  </a:schemeClr>
                </a:solidFill>
              </a:rPr>
              <a:t>Situation sur les adhésions à l’ADAS:</a:t>
            </a:r>
            <a:br>
              <a:rPr lang="fr-FR" dirty="0" smtClean="0">
                <a:solidFill>
                  <a:schemeClr val="accent3">
                    <a:lumMod val="75000"/>
                  </a:schemeClr>
                </a:solidFill>
              </a:rPr>
            </a:br>
            <a:r>
              <a:rPr lang="fr-FR" dirty="0" smtClean="0"/>
              <a:t/>
            </a:r>
            <a:br>
              <a:rPr lang="fr-FR" dirty="0" smtClean="0"/>
            </a:br>
            <a:r>
              <a:rPr lang="fr-FR" dirty="0" smtClean="0"/>
              <a:t/>
            </a:r>
            <a:br>
              <a:rPr lang="fr-FR" dirty="0" smtClean="0"/>
            </a:br>
            <a:endParaRPr lang="fr-FR" dirty="0"/>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3">
                    <a:lumMod val="75000"/>
                  </a:schemeClr>
                </a:solidFill>
              </a:rPr>
              <a:t>ADHESION 2017</a:t>
            </a:r>
            <a:endParaRPr lang="fr-FR" dirty="0">
              <a:solidFill>
                <a:schemeClr val="accent3">
                  <a:lumMod val="75000"/>
                </a:schemeClr>
              </a:solidFill>
            </a:endParaRPr>
          </a:p>
        </p:txBody>
      </p:sp>
      <p:sp>
        <p:nvSpPr>
          <p:cNvPr id="3" name="ZoneTexte 2"/>
          <p:cNvSpPr txBox="1"/>
          <p:nvPr/>
        </p:nvSpPr>
        <p:spPr>
          <a:xfrm>
            <a:off x="755576" y="1868046"/>
            <a:ext cx="8136904" cy="4801314"/>
          </a:xfrm>
          <a:prstGeom prst="rect">
            <a:avLst/>
          </a:prstGeom>
          <a:noFill/>
        </p:spPr>
        <p:txBody>
          <a:bodyPr wrap="square" rtlCol="0">
            <a:sp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
        <p:nvSpPr>
          <p:cNvPr id="4" name="ZoneTexte 3"/>
          <p:cNvSpPr txBox="1"/>
          <p:nvPr/>
        </p:nvSpPr>
        <p:spPr>
          <a:xfrm>
            <a:off x="1115616" y="1916832"/>
            <a:ext cx="6984776" cy="2585323"/>
          </a:xfrm>
          <a:prstGeom prst="rect">
            <a:avLst/>
          </a:prstGeom>
          <a:noFill/>
        </p:spPr>
        <p:txBody>
          <a:bodyPr wrap="square" rtlCol="0">
            <a:spAutoFit/>
          </a:bodyPr>
          <a:lstStyle/>
          <a:p>
            <a:r>
              <a:rPr lang="fr-FR" dirty="0" smtClean="0">
                <a:solidFill>
                  <a:schemeClr val="accent3">
                    <a:lumMod val="75000"/>
                  </a:schemeClr>
                </a:solidFill>
              </a:rPr>
              <a:t>Pour la prochaine année une nouvelle fois les membres du bureau du Conseil d’Administration de l’ADAS 76 ont décidé de ne pas augmenter le prix de la cotisation de l’ADAS 76  ‘est à dire 0.70 %. </a:t>
            </a:r>
          </a:p>
          <a:p>
            <a:endParaRPr lang="fr-FR" dirty="0" smtClean="0">
              <a:solidFill>
                <a:schemeClr val="accent3">
                  <a:lumMod val="75000"/>
                </a:schemeClr>
              </a:solidFill>
            </a:endParaRPr>
          </a:p>
          <a:p>
            <a:r>
              <a:rPr lang="fr-FR" dirty="0" smtClean="0">
                <a:solidFill>
                  <a:schemeClr val="accent3">
                    <a:lumMod val="75000"/>
                  </a:schemeClr>
                </a:solidFill>
              </a:rPr>
              <a:t>En aucun cas, cette cotisation ne pourra être inférieure à la cotisation forfaitaire de 100 € multiplié par le nombre de bénéficiaires.</a:t>
            </a:r>
          </a:p>
          <a:p>
            <a:endParaRPr lang="fr-FR" dirty="0" smtClean="0">
              <a:solidFill>
                <a:schemeClr val="accent3">
                  <a:lumMod val="75000"/>
                </a:schemeClr>
              </a:solidFill>
            </a:endParaRPr>
          </a:p>
          <a:p>
            <a:r>
              <a:rPr lang="fr-FR" dirty="0" smtClean="0">
                <a:solidFill>
                  <a:schemeClr val="accent3">
                    <a:lumMod val="75000"/>
                  </a:schemeClr>
                </a:solidFill>
              </a:rPr>
              <a:t>Pour les retraités, la cotisation sera de 70 € multiplié par le nombre de retraités inscrits dans le cadre ci-dessus.</a:t>
            </a:r>
            <a:endParaRPr lang="fr-FR" dirty="0">
              <a:solidFill>
                <a:schemeClr val="accent3">
                  <a:lumMod val="75000"/>
                </a:schemeClr>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3">
                    <a:lumMod val="75000"/>
                  </a:schemeClr>
                </a:solidFill>
              </a:rPr>
              <a:t>Convention à l’ADAS 76</a:t>
            </a:r>
            <a:endParaRPr lang="fr-FR" dirty="0">
              <a:solidFill>
                <a:schemeClr val="accent3">
                  <a:lumMod val="75000"/>
                </a:schemeClr>
              </a:solidFill>
            </a:endParaRPr>
          </a:p>
        </p:txBody>
      </p:sp>
      <p:sp>
        <p:nvSpPr>
          <p:cNvPr id="3" name="ZoneTexte 2"/>
          <p:cNvSpPr txBox="1"/>
          <p:nvPr/>
        </p:nvSpPr>
        <p:spPr>
          <a:xfrm>
            <a:off x="1619672" y="2204864"/>
            <a:ext cx="6408712" cy="2677656"/>
          </a:xfrm>
          <a:prstGeom prst="rect">
            <a:avLst/>
          </a:prstGeom>
          <a:noFill/>
        </p:spPr>
        <p:txBody>
          <a:bodyPr wrap="square" rtlCol="0">
            <a:spAutoFit/>
          </a:bodyPr>
          <a:lstStyle/>
          <a:p>
            <a:r>
              <a:rPr lang="fr-FR" sz="2400" dirty="0" smtClean="0">
                <a:solidFill>
                  <a:schemeClr val="accent3">
                    <a:lumMod val="75000"/>
                  </a:schemeClr>
                </a:solidFill>
              </a:rPr>
              <a:t>Pour toutes les collectivités qui ont leur convention qui arrive à échéance vous devez la renouveler.</a:t>
            </a:r>
          </a:p>
          <a:p>
            <a:endParaRPr lang="fr-FR" sz="2400" dirty="0" smtClean="0">
              <a:solidFill>
                <a:schemeClr val="accent3">
                  <a:lumMod val="75000"/>
                </a:schemeClr>
              </a:solidFill>
            </a:endParaRPr>
          </a:p>
          <a:p>
            <a:r>
              <a:rPr lang="fr-FR" sz="2400" dirty="0" smtClean="0">
                <a:solidFill>
                  <a:schemeClr val="accent3">
                    <a:lumMod val="75000"/>
                  </a:schemeClr>
                </a:solidFill>
              </a:rPr>
              <a:t>Puis par la suite  vous devez nous retourner la fiche de liaison pour déterminer le cout de la cotisation pour votre collectivité sur l’année 2017</a:t>
            </a:r>
            <a:endParaRPr lang="fr-FR" sz="2400" dirty="0">
              <a:solidFill>
                <a:schemeClr val="accent3">
                  <a:lumMod val="75000"/>
                </a:schemeClr>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3">
                    <a:lumMod val="75000"/>
                  </a:schemeClr>
                </a:solidFill>
              </a:rPr>
              <a:t>FICHE </a:t>
            </a:r>
            <a:r>
              <a:rPr lang="fr-FR" smtClean="0">
                <a:solidFill>
                  <a:schemeClr val="accent3">
                    <a:lumMod val="75000"/>
                  </a:schemeClr>
                </a:solidFill>
              </a:rPr>
              <a:t>DE LIAISON</a:t>
            </a:r>
            <a:endParaRPr lang="fr-FR" dirty="0">
              <a:solidFill>
                <a:schemeClr val="accent3">
                  <a:lumMod val="7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2771800" y="1165068"/>
            <a:ext cx="3672408" cy="5288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contrasting" dir="t">
              <a:rot lat="0" lon="0" rev="7800000"/>
            </a:lightRig>
          </a:scene3d>
          <a:sp3d>
            <a:bevelT w="139700" h="139700"/>
          </a:sp3d>
        </p:spPr>
      </p:pic>
      <p:sp>
        <p:nvSpPr>
          <p:cNvPr id="4" name="ZoneTexte 3"/>
          <p:cNvSpPr txBox="1"/>
          <p:nvPr/>
        </p:nvSpPr>
        <p:spPr>
          <a:xfrm>
            <a:off x="6660232" y="5373216"/>
            <a:ext cx="2160240" cy="646331"/>
          </a:xfrm>
          <a:prstGeom prst="rect">
            <a:avLst/>
          </a:prstGeom>
          <a:noFill/>
        </p:spPr>
        <p:txBody>
          <a:bodyPr wrap="square" rtlCol="0">
            <a:spAutoFit/>
          </a:bodyPr>
          <a:lstStyle/>
          <a:p>
            <a:pPr algn="ctr"/>
            <a:r>
              <a:rPr lang="fr-FR" dirty="0" smtClean="0">
                <a:solidFill>
                  <a:schemeClr val="accent3">
                    <a:lumMod val="75000"/>
                  </a:schemeClr>
                </a:solidFill>
              </a:rPr>
              <a:t>Site internet de l’ADAS 76 </a:t>
            </a:r>
            <a:endParaRPr lang="fr-FR" dirty="0">
              <a:solidFill>
                <a:schemeClr val="accent3">
                  <a:lumMod val="75000"/>
                </a:schemeClr>
              </a:solidFill>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1383</TotalTime>
  <Words>772</Words>
  <Application>Microsoft Office PowerPoint</Application>
  <PresentationFormat>Affichage à l'écran (4:3)</PresentationFormat>
  <Paragraphs>175</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Métro</vt:lpstr>
      <vt:lpstr>Réunion des correspondants de l’ADAS 76  du 18 Novembre 2016</vt:lpstr>
      <vt:lpstr>Sommaires</vt:lpstr>
      <vt:lpstr>LES MEMBRES DE l’ADAS 76</vt:lpstr>
      <vt:lpstr>Le Conseil d’Administration </vt:lpstr>
      <vt:lpstr>Les employés de l’ADAS</vt:lpstr>
      <vt:lpstr>    Situation sur les adhésions à l’ADAS:   </vt:lpstr>
      <vt:lpstr>ADHESION 2017</vt:lpstr>
      <vt:lpstr>Convention à l’ADAS 76</vt:lpstr>
      <vt:lpstr>FICHE DE LIAISON</vt:lpstr>
      <vt:lpstr>Point sur la constitution des dossiers</vt:lpstr>
      <vt:lpstr>   Pour chacune  des aides : il faut  fournir : la demande d’aide puis des pièces complémentaires </vt:lpstr>
      <vt:lpstr>La demande d’aide a remplir</vt:lpstr>
      <vt:lpstr>Diapositive 13</vt:lpstr>
      <vt:lpstr>Le règlement d’attribution</vt:lpstr>
      <vt:lpstr>Nous avons des demandes plus spécifiques :      - Le secours exceptionnel       </vt:lpstr>
      <vt:lpstr>Pour le secours exceptionnel</vt:lpstr>
      <vt:lpstr>LA BILLETRIE</vt:lpstr>
      <vt:lpstr>Nous avons :   - Coupons sport   - Chèques lire, disque et culture   - Chèques emploi service    - Plan chèques vacances           </vt:lpstr>
      <vt:lpstr>Les Chèques lire, culture et disque</vt:lpstr>
      <vt:lpstr>Les Coupons sports </vt:lpstr>
      <vt:lpstr>Les CESU</vt:lpstr>
      <vt:lpstr>Pour le Plan chèque vacances: il faut  fournir : la demande d’ouverture du plan chèque</vt:lpstr>
      <vt:lpstr>Présentation du  Crédit sociale fonctionnaire</vt:lpstr>
      <vt:lpstr>Les NOUVEAUTES 2017</vt:lpstr>
      <vt:lpstr>Nouveauté n°1 le plan chèque vacances</vt:lpstr>
      <vt:lpstr>Nouveauté n°2  Changement de tranche :  Tranche 1 de 0 à 1200 Tranche 2 de 1201 à 2100 Tranche 3 de 2101 à 3000 Tranche 4 de 3001 à 4000  A partir du 01 janvier 2017 pour les prestations de l’exercice 2017 c'est-à-dire concernant un événement du 1/1/2017 au 31/12/2017. </vt:lpstr>
      <vt:lpstr>Nouveauté n°3  Des nouveaux partenaires :    - Club Med   - Fram  Des nouveaux partenaires possible :    - Vacances pour tous   - Complétude : Soutien Scolaire   et garde d’enfant  </vt:lpstr>
      <vt:lpstr>Nouveauté n°4  Vous allez avoir la possibilité de nous transmettre vos dossiers de demande d’aide par mail.</vt:lpstr>
      <vt:lpstr>Vos souhaits pour 2017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Patrick</dc:creator>
  <cp:lastModifiedBy>user</cp:lastModifiedBy>
  <cp:revision>136</cp:revision>
  <dcterms:created xsi:type="dcterms:W3CDTF">2013-11-05T12:40:43Z</dcterms:created>
  <dcterms:modified xsi:type="dcterms:W3CDTF">2016-11-17T09:16:44Z</dcterms:modified>
</cp:coreProperties>
</file>