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327650" cy="7559675"/>
  <p:notesSz cx="6858000" cy="9144000"/>
  <p:embeddedFontLst>
    <p:embeddedFont>
      <p:font typeface="Montserrat" pitchFamily="2" charset="77"/>
      <p:regular r:id="rId4"/>
      <p:bold r:id="rId5"/>
      <p:italic r:id="rId6"/>
      <p:boldItalic r:id="rId7"/>
    </p:embeddedFont>
    <p:embeddedFont>
      <p:font typeface="Montserrat Medium" panose="020F0502020204030204" pitchFamily="34" charset="0"/>
      <p:regular r:id="rId8"/>
      <p:bold r:id="rId9"/>
      <p:italic r:id="rId10"/>
      <p:boldItalic r:id="rId11"/>
    </p:embeddedFont>
    <p:embeddedFont>
      <p:font typeface="Montserrat SemiBold" panose="020F0502020204030204" pitchFamily="34" charset="0"/>
      <p:regular r:id="rId12"/>
      <p:bold r:id="rId13"/>
      <p:italic r:id="rId14"/>
      <p:boldItalic r:id="rId15"/>
    </p:embeddedFont>
    <p:embeddedFont>
      <p:font typeface="Playfair Display" pitchFamily="2" charset="77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08aLuNForv7y7Fj/hlod4xIZ4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03"/>
    <p:restoredTop sz="94541"/>
  </p:normalViewPr>
  <p:slideViewPr>
    <p:cSldViewPr snapToGrid="0" snapToObjects="1">
      <p:cViewPr varScale="1">
        <p:scale>
          <a:sx n="112" d="100"/>
          <a:sy n="112" d="100"/>
        </p:scale>
        <p:origin x="3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presProps" Target="presProp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21008" y="685800"/>
            <a:ext cx="24168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a841339ae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ga841339ae3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a841339ae3_0_175"/>
          <p:cNvSpPr txBox="1">
            <a:spLocks noGrp="1"/>
          </p:cNvSpPr>
          <p:nvPr>
            <p:ph type="ctrTitle"/>
          </p:nvPr>
        </p:nvSpPr>
        <p:spPr>
          <a:xfrm>
            <a:off x="181625" y="1094388"/>
            <a:ext cx="4964700" cy="30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ga841339ae3_0_175"/>
          <p:cNvSpPr txBox="1">
            <a:spLocks noGrp="1"/>
          </p:cNvSpPr>
          <p:nvPr>
            <p:ph type="subTitle" idx="1"/>
          </p:nvPr>
        </p:nvSpPr>
        <p:spPr>
          <a:xfrm>
            <a:off x="181620" y="4165643"/>
            <a:ext cx="4964700" cy="11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ga841339ae3_0_175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a841339ae3_0_210"/>
          <p:cNvSpPr txBox="1">
            <a:spLocks noGrp="1"/>
          </p:cNvSpPr>
          <p:nvPr>
            <p:ph type="title" hasCustomPrompt="1"/>
          </p:nvPr>
        </p:nvSpPr>
        <p:spPr>
          <a:xfrm>
            <a:off x="181620" y="1625801"/>
            <a:ext cx="4964700" cy="28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a841339ae3_0_210"/>
          <p:cNvSpPr txBox="1">
            <a:spLocks noGrp="1"/>
          </p:cNvSpPr>
          <p:nvPr>
            <p:ph type="body" idx="1"/>
          </p:nvPr>
        </p:nvSpPr>
        <p:spPr>
          <a:xfrm>
            <a:off x="181620" y="4633192"/>
            <a:ext cx="4964700" cy="19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ga841339ae3_0_210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a841339ae3_0_214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a841339ae3_0_179"/>
          <p:cNvSpPr txBox="1">
            <a:spLocks noGrp="1"/>
          </p:cNvSpPr>
          <p:nvPr>
            <p:ph type="title"/>
          </p:nvPr>
        </p:nvSpPr>
        <p:spPr>
          <a:xfrm>
            <a:off x="181620" y="3161354"/>
            <a:ext cx="4964700" cy="1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ga841339ae3_0_179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a841339ae3_0_182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a841339ae3_0_182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49647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ga841339ae3_0_182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a841339ae3_0_186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ga841339ae3_0_186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23307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ga841339ae3_0_186"/>
          <p:cNvSpPr txBox="1">
            <a:spLocks noGrp="1"/>
          </p:cNvSpPr>
          <p:nvPr>
            <p:ph type="body" idx="2"/>
          </p:nvPr>
        </p:nvSpPr>
        <p:spPr>
          <a:xfrm>
            <a:off x="2815729" y="1693927"/>
            <a:ext cx="23307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ga841339ae3_0_186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a841339ae3_0_191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ga841339ae3_0_191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a841339ae3_0_194"/>
          <p:cNvSpPr txBox="1">
            <a:spLocks noGrp="1"/>
          </p:cNvSpPr>
          <p:nvPr>
            <p:ph type="title"/>
          </p:nvPr>
        </p:nvSpPr>
        <p:spPr>
          <a:xfrm>
            <a:off x="181620" y="816630"/>
            <a:ext cx="1636200" cy="11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ga841339ae3_0_194"/>
          <p:cNvSpPr txBox="1">
            <a:spLocks noGrp="1"/>
          </p:cNvSpPr>
          <p:nvPr>
            <p:ph type="body" idx="1"/>
          </p:nvPr>
        </p:nvSpPr>
        <p:spPr>
          <a:xfrm>
            <a:off x="181620" y="2042457"/>
            <a:ext cx="1636200" cy="46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ga841339ae3_0_194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a841339ae3_0_198"/>
          <p:cNvSpPr txBox="1">
            <a:spLocks noGrp="1"/>
          </p:cNvSpPr>
          <p:nvPr>
            <p:ph type="title"/>
          </p:nvPr>
        </p:nvSpPr>
        <p:spPr>
          <a:xfrm>
            <a:off x="285657" y="661638"/>
            <a:ext cx="3710400" cy="60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ga841339ae3_0_198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a841339ae3_0_201"/>
          <p:cNvSpPr/>
          <p:nvPr/>
        </p:nvSpPr>
        <p:spPr>
          <a:xfrm>
            <a:off x="2664000" y="-184"/>
            <a:ext cx="2664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ga841339ae3_0_201"/>
          <p:cNvSpPr txBox="1">
            <a:spLocks noGrp="1"/>
          </p:cNvSpPr>
          <p:nvPr>
            <p:ph type="title"/>
          </p:nvPr>
        </p:nvSpPr>
        <p:spPr>
          <a:xfrm>
            <a:off x="154701" y="1812541"/>
            <a:ext cx="2357100" cy="21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ga841339ae3_0_201"/>
          <p:cNvSpPr txBox="1">
            <a:spLocks noGrp="1"/>
          </p:cNvSpPr>
          <p:nvPr>
            <p:ph type="subTitle" idx="1"/>
          </p:nvPr>
        </p:nvSpPr>
        <p:spPr>
          <a:xfrm>
            <a:off x="154701" y="4120005"/>
            <a:ext cx="2357100" cy="18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ga841339ae3_0_201"/>
          <p:cNvSpPr txBox="1">
            <a:spLocks noGrp="1"/>
          </p:cNvSpPr>
          <p:nvPr>
            <p:ph type="body" idx="2"/>
          </p:nvPr>
        </p:nvSpPr>
        <p:spPr>
          <a:xfrm>
            <a:off x="2878134" y="1064257"/>
            <a:ext cx="2235600" cy="54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ga841339ae3_0_201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a841339ae3_0_207"/>
          <p:cNvSpPr txBox="1">
            <a:spLocks noGrp="1"/>
          </p:cNvSpPr>
          <p:nvPr>
            <p:ph type="body" idx="1"/>
          </p:nvPr>
        </p:nvSpPr>
        <p:spPr>
          <a:xfrm>
            <a:off x="181620" y="6218168"/>
            <a:ext cx="3495300" cy="88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ga841339ae3_0_207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a841339ae3_0_171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a841339ae3_0_171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49647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a841339ae3_0_171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sevoyages@worldia.com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ga841339ae3_0_1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0275" y="812800"/>
            <a:ext cx="4853255" cy="201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ga841339ae3_0_10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500" y="209724"/>
            <a:ext cx="1344550" cy="4323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a841339ae3_0_108"/>
          <p:cNvSpPr txBox="1"/>
          <p:nvPr/>
        </p:nvSpPr>
        <p:spPr>
          <a:xfrm>
            <a:off x="264875" y="1605506"/>
            <a:ext cx="4389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200" b="1" i="0" u="none" strike="noStrike" cap="none" dirty="0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Découvrez </a:t>
            </a:r>
            <a:r>
              <a:rPr lang="fr-FR" sz="3200" b="1" i="0" u="none" strike="noStrike" cap="none" dirty="0" err="1">
                <a:solidFill>
                  <a:srgbClr val="FFFFFF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Worldia</a:t>
            </a:r>
            <a:endParaRPr lang="fr-FR" sz="3200" b="1" i="0" u="none" strike="noStrike" cap="none" dirty="0">
              <a:solidFill>
                <a:srgbClr val="FFFFFF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57" name="Google Shape;57;ga841339ae3_0_108"/>
          <p:cNvSpPr txBox="1"/>
          <p:nvPr/>
        </p:nvSpPr>
        <p:spPr>
          <a:xfrm>
            <a:off x="299475" y="2119029"/>
            <a:ext cx="4797900" cy="3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1200" b="1" i="0" u="none" strike="noStrike" cap="none" dirty="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Votre nouveau partenaire du voyage individuel à la carte</a:t>
            </a:r>
            <a:endParaRPr lang="fr-FR" dirty="0"/>
          </a:p>
        </p:txBody>
      </p:sp>
      <p:sp>
        <p:nvSpPr>
          <p:cNvPr id="58" name="Google Shape;58;ga841339ae3_0_108"/>
          <p:cNvSpPr txBox="1"/>
          <p:nvPr/>
        </p:nvSpPr>
        <p:spPr>
          <a:xfrm>
            <a:off x="230075" y="2987297"/>
            <a:ext cx="4853400" cy="1736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Qu’est-ce que </a:t>
            </a:r>
            <a:r>
              <a:rPr lang="fr-FR" sz="800" b="1" i="0" u="none" strike="noStrike" cap="none" dirty="0" err="1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Worldia</a:t>
            </a: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?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Une plateforme en ligne de création et de réservation de voyage 100% personnalisable.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Cette plateforme intuitive affiche les disponibilités et les prix en temps réel.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lang="fr-FR" sz="800" b="0" i="0" u="none" strike="noStrike" cap="none" dirty="0"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b="1" i="0" u="none" strike="noStrike" cap="none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Que trouve t’on sur la plateforme ?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Une suggestion d’itinéraires faite par une équipe d’experts,  un catalogue de 70 destinations, 13 000 hébergements, et 4000 activités.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800" b="0" i="0" u="none" strike="noStrike" cap="none" dirty="0"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b="1" i="0" u="none" strike="noStrike" cap="none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A-t-on des services &amp; une assistance ?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Carnet de voyage personnalisé, conseils d’experts, assistance francophone 24/7 à chaque étape du voyage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>
              <a:solidFill>
                <a:srgbClr val="999999"/>
              </a:solidFill>
              <a:latin typeface="Montserrat Medium"/>
              <a:sym typeface="Montserrat Medium"/>
            </a:endParaRPr>
          </a:p>
          <a:p>
            <a:r>
              <a:rPr lang="fr-FR" sz="800" dirty="0">
                <a:solidFill>
                  <a:srgbClr val="999999"/>
                </a:solidFill>
                <a:latin typeface="Montserrat Medium"/>
              </a:rPr>
              <a:t>Profitez également de notre offre </a:t>
            </a:r>
            <a:r>
              <a:rPr lang="fr-FR" sz="800" dirty="0" err="1">
                <a:solidFill>
                  <a:srgbClr val="999999"/>
                </a:solidFill>
                <a:latin typeface="Montserrat Medium"/>
              </a:rPr>
              <a:t>Worldia</a:t>
            </a:r>
            <a:r>
              <a:rPr lang="fr-FR" sz="800" dirty="0">
                <a:solidFill>
                  <a:srgbClr val="999999"/>
                </a:solidFill>
                <a:latin typeface="Montserrat Medium"/>
              </a:rPr>
              <a:t> Full Flex vous permettant d'annuler votre réservation jusqu'à 14 jours du départ sans avoir à justifier d'un quelconque motif*.</a:t>
            </a:r>
          </a:p>
          <a:p>
            <a:r>
              <a:rPr lang="fr-FR" sz="800" dirty="0">
                <a:solidFill>
                  <a:srgbClr val="999999"/>
                </a:solidFill>
                <a:latin typeface="Montserrat Medium"/>
              </a:rPr>
              <a:t> </a:t>
            </a:r>
          </a:p>
          <a:p>
            <a:r>
              <a:rPr lang="fr-FR" sz="800" dirty="0">
                <a:solidFill>
                  <a:srgbClr val="999999"/>
                </a:solidFill>
                <a:latin typeface="Montserrat Medium"/>
              </a:rPr>
              <a:t>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>
              <a:solidFill>
                <a:srgbClr val="999999"/>
              </a:solidFill>
              <a:latin typeface="Montserrat Medium"/>
              <a:sym typeface="Montserrat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>
              <a:solidFill>
                <a:srgbClr val="999999"/>
              </a:solidFill>
              <a:latin typeface="Montserrat Medium"/>
              <a:sym typeface="Montserrat Medium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>
              <a:solidFill>
                <a:srgbClr val="999999"/>
              </a:solidFill>
              <a:latin typeface="Montserrat Medium"/>
              <a:sym typeface="Montserrat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lang="fr-FR" sz="800" b="0" i="0" u="none" strike="noStrike" cap="none" dirty="0"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59" name="Google Shape;59;ga841339ae3_0_10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52425" y="5014330"/>
            <a:ext cx="422810" cy="7111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ga841339ae3_0_108"/>
          <p:cNvSpPr txBox="1"/>
          <p:nvPr/>
        </p:nvSpPr>
        <p:spPr>
          <a:xfrm>
            <a:off x="264875" y="6285851"/>
            <a:ext cx="308400" cy="7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1 • </a:t>
            </a:r>
            <a:endParaRPr lang="fr-FR" sz="800" b="0" i="0" u="none" strike="noStrike" cap="none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2 • </a:t>
            </a:r>
            <a:endParaRPr lang="fr-FR" sz="800" b="0" i="0" u="none" strike="noStrike" cap="none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3 •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999999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4• </a:t>
            </a:r>
            <a:endParaRPr lang="fr-FR" sz="800" b="0" i="0" u="none" strike="noStrike" cap="none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1" name="Google Shape;61;ga841339ae3_0_108"/>
          <p:cNvSpPr txBox="1"/>
          <p:nvPr/>
        </p:nvSpPr>
        <p:spPr>
          <a:xfrm>
            <a:off x="2932175" y="6282175"/>
            <a:ext cx="2151300" cy="709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•"/>
            </a:pPr>
            <a:r>
              <a:rPr lang="fr-FR" sz="800" b="1" dirty="0">
                <a:latin typeface="Montserrat SemiBold"/>
                <a:ea typeface="Montserrat SemiBold"/>
                <a:cs typeface="Montserrat SemiBold"/>
                <a:sym typeface="Montserrat SemiBold"/>
              </a:rPr>
              <a:t>7</a:t>
            </a: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% de réduction</a:t>
            </a:r>
            <a:r>
              <a:rPr lang="fr-FR" sz="800" b="1" dirty="0">
                <a:latin typeface="Montserrat SemiBold"/>
                <a:ea typeface="Montserrat SemiBold"/>
                <a:cs typeface="Montserrat SemiBold"/>
                <a:sym typeface="Montserrat SemiBold"/>
              </a:rPr>
              <a:t> </a:t>
            </a: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toute l’année </a:t>
            </a:r>
            <a:endParaRPr lang="fr-FR"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•"/>
            </a:pP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Paiement</a:t>
            </a: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possible en </a:t>
            </a: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4x </a:t>
            </a:r>
            <a:endParaRPr lang="fr-FR" dirty="0"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Char char="•"/>
            </a:pPr>
            <a:r>
              <a:rPr lang="fr-FR" sz="800" b="1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Chèques vacances </a:t>
            </a:r>
            <a:r>
              <a:rPr lang="fr-FR" sz="800" dirty="0">
                <a:latin typeface="Montserrat SemiBold"/>
                <a:ea typeface="Montserrat SemiBold"/>
                <a:cs typeface="Montserrat SemiBold"/>
                <a:sym typeface="Montserrat SemiBold"/>
              </a:rPr>
              <a:t>“</a:t>
            </a:r>
            <a:r>
              <a:rPr lang="fr-FR" sz="800" dirty="0" err="1">
                <a:latin typeface="Montserrat SemiBold"/>
                <a:ea typeface="Montserrat SemiBold"/>
                <a:cs typeface="Montserrat SemiBold"/>
                <a:sym typeface="Montserrat SemiBold"/>
              </a:rPr>
              <a:t>connect</a:t>
            </a:r>
            <a:r>
              <a:rPr lang="fr-FR" sz="800" dirty="0">
                <a:latin typeface="Montserrat SemiBold"/>
                <a:ea typeface="Montserrat SemiBold"/>
                <a:cs typeface="Montserrat SemiBold"/>
                <a:sym typeface="Montserrat SemiBold"/>
              </a:rPr>
              <a:t>” </a:t>
            </a: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acceptés</a:t>
            </a:r>
            <a:endParaRPr lang="fr-FR" dirty="0"/>
          </a:p>
          <a:p>
            <a:pPr marL="171450" marR="0" lvl="0" indent="-120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lang="fr-FR" sz="800" b="0" i="0" u="none" strike="noStrike" cap="none" dirty="0">
              <a:solidFill>
                <a:srgbClr val="000000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62" name="Google Shape;62;ga841339ae3_0_108"/>
          <p:cNvSpPr txBox="1"/>
          <p:nvPr/>
        </p:nvSpPr>
        <p:spPr>
          <a:xfrm>
            <a:off x="108163" y="5124651"/>
            <a:ext cx="5069627" cy="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lang="fr-FR" sz="1500" b="0" i="0" u="none" strike="noStrike" cap="none" dirty="0">
                <a:solidFill>
                  <a:srgbClr val="1D3344"/>
                </a:solidFill>
                <a:latin typeface="Montserrat"/>
                <a:ea typeface="Montserrat"/>
                <a:cs typeface="Montserrat"/>
                <a:sym typeface="Montserrat"/>
              </a:rPr>
              <a:t>Rendez-vous sur</a:t>
            </a:r>
            <a:r>
              <a:rPr lang="fr-FR" sz="1500" b="1" dirty="0">
                <a:solidFill>
                  <a:srgbClr val="1D334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fr-FR" sz="1500" b="1" dirty="0" err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adas</a:t>
            </a:r>
            <a:r>
              <a:rPr lang="fr-FR" sz="1500" b="1" i="0" u="none" strike="noStrike" cap="none" dirty="0" err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.worldia.com</a:t>
            </a:r>
            <a:endParaRPr lang="fr-FR" sz="1500" b="1" i="0" u="none" strike="noStrike" cap="none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lang="fr-FR" sz="800" b="1" i="0" u="none" strike="noStrike" cap="none" dirty="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3" name="Google Shape;63;ga841339ae3_0_108"/>
          <p:cNvCxnSpPr/>
          <p:nvPr/>
        </p:nvCxnSpPr>
        <p:spPr>
          <a:xfrm>
            <a:off x="2663825" y="6222776"/>
            <a:ext cx="0" cy="6858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" name="Google Shape;64;ga841339ae3_0_108"/>
          <p:cNvSpPr txBox="1"/>
          <p:nvPr/>
        </p:nvSpPr>
        <p:spPr>
          <a:xfrm>
            <a:off x="264875" y="7121351"/>
            <a:ext cx="4797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 sz="6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01 </a:t>
            </a:r>
            <a:r>
              <a:rPr lang="fr-FR" sz="600" dirty="0">
                <a:solidFill>
                  <a:srgbClr val="999999"/>
                </a:solidFill>
                <a:latin typeface="Montserrat Medium"/>
                <a:sym typeface="Montserrat Medium"/>
              </a:rPr>
              <a:t>84 80 </a:t>
            </a:r>
            <a:r>
              <a:rPr lang="fr-FR" sz="6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01 51 (Lun-</a:t>
            </a:r>
            <a:r>
              <a:rPr lang="fr-FR" sz="600" b="0" i="0" u="none" strike="noStrike" cap="none" dirty="0" err="1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Ven</a:t>
            </a:r>
            <a:r>
              <a:rPr lang="fr-FR" sz="6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/</a:t>
            </a:r>
            <a:r>
              <a:rPr lang="fr-FR" sz="600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9</a:t>
            </a:r>
            <a:r>
              <a:rPr lang="fr-FR" sz="6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h-19h, Sam/ 10h-18h) - </a:t>
            </a:r>
            <a:r>
              <a:rPr lang="fr-FR" sz="600" b="0" i="0" u="none" strike="noStrike" cap="none" dirty="0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  <a:hlinkClick r:id="rId6"/>
              </a:rPr>
              <a:t>csevoyages@worldia.com</a:t>
            </a:r>
            <a:endParaRPr lang="fr-FR" sz="600" b="0" i="0" u="none" strike="noStrike" cap="none" dirty="0">
              <a:solidFill>
                <a:srgbClr val="99999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lvl="0" algn="ctr">
              <a:buSzPts val="600"/>
            </a:pPr>
            <a:r>
              <a:rPr lang="fr-FR" sz="600" dirty="0">
                <a:solidFill>
                  <a:srgbClr val="999999"/>
                </a:solidFill>
                <a:latin typeface="Montserrat Medium"/>
              </a:rPr>
              <a:t>* Remboursement de la totalité de votre voyage minoré du coût du service </a:t>
            </a:r>
            <a:r>
              <a:rPr lang="fr-FR" sz="600" dirty="0" err="1">
                <a:solidFill>
                  <a:srgbClr val="999999"/>
                </a:solidFill>
                <a:latin typeface="Montserrat Medium"/>
              </a:rPr>
              <a:t>Worldia</a:t>
            </a:r>
            <a:r>
              <a:rPr lang="fr-FR" sz="600" dirty="0">
                <a:solidFill>
                  <a:srgbClr val="999999"/>
                </a:solidFill>
                <a:latin typeface="Montserrat Medium"/>
              </a:rPr>
              <a:t> Full Flex et des frais de traitement</a:t>
            </a:r>
          </a:p>
        </p:txBody>
      </p:sp>
      <p:pic>
        <p:nvPicPr>
          <p:cNvPr id="65" name="Google Shape;65;ga841339ae3_0_10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06000" y="5632476"/>
            <a:ext cx="467724" cy="46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ga841339ae3_0_10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93363" y="5632476"/>
            <a:ext cx="467724" cy="46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ga841339ae3_0_10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65938" y="5633026"/>
            <a:ext cx="467724" cy="46772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a841339ae3_0_108"/>
          <p:cNvSpPr txBox="1"/>
          <p:nvPr/>
        </p:nvSpPr>
        <p:spPr>
          <a:xfrm>
            <a:off x="503000" y="6285851"/>
            <a:ext cx="2088000" cy="7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Choisissez votre itinéraire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Sélectionnez les prestations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Calculez le prix et vérifiez les disponibilités en temps </a:t>
            </a:r>
            <a:r>
              <a:rPr lang="fr-FR" sz="800" dirty="0">
                <a:latin typeface="Montserrat SemiBold"/>
                <a:ea typeface="Montserrat SemiBold"/>
                <a:cs typeface="Montserrat SemiBold"/>
                <a:sym typeface="Montserrat SemiBold"/>
              </a:rPr>
              <a:t>réel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 dirty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Voyagez sereinement</a:t>
            </a:r>
            <a:endParaRPr lang="fr-FR" dirty="0"/>
          </a:p>
        </p:txBody>
      </p:sp>
      <p:sp>
        <p:nvSpPr>
          <p:cNvPr id="69" name="Google Shape;69;ga841339ae3_0_108"/>
          <p:cNvSpPr/>
          <p:nvPr/>
        </p:nvSpPr>
        <p:spPr>
          <a:xfrm>
            <a:off x="246563" y="6260876"/>
            <a:ext cx="1386600" cy="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Comment ça marche ?</a:t>
            </a:r>
            <a:endParaRPr lang="fr-FR"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a841339ae3_0_108"/>
          <p:cNvSpPr/>
          <p:nvPr/>
        </p:nvSpPr>
        <p:spPr>
          <a:xfrm>
            <a:off x="2928075" y="6256139"/>
            <a:ext cx="2011500" cy="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fr-FR" sz="800" b="0" i="0" u="none" strike="noStrike" cap="none">
                <a:solidFill>
                  <a:srgbClr val="99999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Vos avantages CSE</a:t>
            </a:r>
            <a:endParaRPr lang="fr-FR"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ga841339ae3_0_108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378774" y="5645876"/>
            <a:ext cx="422799" cy="422799"/>
          </a:xfrm>
          <a:prstGeom prst="rect">
            <a:avLst/>
          </a:prstGeom>
          <a:noFill/>
          <a:ln>
            <a:noFill/>
          </a:ln>
          <a:effectLst>
            <a:outerShdw dist="38100" dir="10800000" algn="ctr" rotWithShape="0">
              <a:srgbClr val="FFFFFF"/>
            </a:outerShdw>
          </a:effectLst>
        </p:spPr>
      </p:pic>
      <p:pic>
        <p:nvPicPr>
          <p:cNvPr id="72" name="Google Shape;72;ga841339ae3_0_10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773000" y="5645877"/>
            <a:ext cx="422799" cy="422801"/>
          </a:xfrm>
          <a:prstGeom prst="rect">
            <a:avLst/>
          </a:prstGeom>
          <a:noFill/>
          <a:ln>
            <a:noFill/>
          </a:ln>
          <a:effectLst>
            <a:outerShdw dist="38100" dir="10800000" algn="bl" rotWithShape="0">
              <a:schemeClr val="lt1"/>
            </a:outerShdw>
          </a:effectLst>
        </p:spPr>
      </p:pic>
      <p:pic>
        <p:nvPicPr>
          <p:cNvPr id="73" name="Google Shape;73;ga841339ae3_0_108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4167250" y="5655489"/>
            <a:ext cx="422799" cy="422799"/>
          </a:xfrm>
          <a:prstGeom prst="rect">
            <a:avLst/>
          </a:prstGeom>
          <a:noFill/>
          <a:ln>
            <a:noFill/>
          </a:ln>
          <a:effectLst>
            <a:outerShdw dist="38100" dir="10800000" algn="bl" rotWithShape="0">
              <a:schemeClr val="lt1"/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222</Words>
  <Application>Microsoft Macintosh PowerPoint</Application>
  <PresentationFormat>Personnalisé</PresentationFormat>
  <Paragraphs>34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Montserrat</vt:lpstr>
      <vt:lpstr>Montserrat Medium</vt:lpstr>
      <vt:lpstr>Playfair Display</vt:lpstr>
      <vt:lpstr>Montserrat SemiBold</vt:lpstr>
      <vt:lpstr>Simple Light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Microsoft Office User</cp:lastModifiedBy>
  <cp:revision>6</cp:revision>
  <dcterms:modified xsi:type="dcterms:W3CDTF">2021-10-08T08:49:09Z</dcterms:modified>
</cp:coreProperties>
</file>